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B0604020202020204" charset="0"/>
      <p:regular r:id="rId17"/>
      <p:bold r:id="rId18"/>
      <p:italic r:id="rId19"/>
      <p:boldItalic r:id="rId20"/>
    </p:embeddedFont>
    <p:embeddedFont>
      <p:font typeface="Roboto Light" panose="020B0604020202020204" charset="0"/>
      <p:regular r:id="rId21"/>
      <p:bold r:id="rId22"/>
      <p:italic r:id="rId23"/>
      <p:boldItalic r:id="rId24"/>
    </p:embeddedFont>
    <p:embeddedFont>
      <p:font typeface="Work Sans"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winkl.ie/illustration/suffragette-protest-votes-women-ks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f7d7bf1a4_0_1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f7d7bf1a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https://www.thesun.co.uk/living/3754943/emily-davison-died-exactly-104-years-ago-today-fighting-for-womens-right-to-vote-heres-her-incredible-story/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f7d7bf1a4_0_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f7d7bf1a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7d7bf1a4_0_1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7d7bf1a4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https://www.ft.com/content/22776930-05f6-11e8-9e12-af73e8db3c71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7d7bf1a4_0_2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7d7bf1a4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eb9973ecd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eb9973e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f7d7bf1a4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f7d7bf1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https://www.telegraph.co.uk/women/politics/eight-things-didnt-know-suffragette-movement/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7d7bf1a4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7d7bf1a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a:t>
            </a:r>
            <a:r>
              <a:rPr lang="en" u="sng">
                <a:solidFill>
                  <a:schemeClr val="hlink"/>
                </a:solidFill>
                <a:hlinkClick r:id="rId3"/>
              </a:rPr>
              <a:t>https://www.twinkl.ie/illustration/suffragette-protest-votes-women-ks4</a:t>
            </a:r>
            <a:endParaRPr/>
          </a:p>
          <a:p>
            <a:pPr marL="0" lvl="0" indent="0" algn="l" rtl="0">
              <a:spcBef>
                <a:spcPts val="0"/>
              </a:spcBef>
              <a:spcAft>
                <a:spcPts val="0"/>
              </a:spcAft>
              <a:buNone/>
            </a:pPr>
            <a:r>
              <a:rPr lang="en"/>
              <a:t>https://www.britannica.com/biography/Millicent-Fawcett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f7d7bf1a4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f7d7bf1a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f7d7bf1a4_0_2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f7d7bf1a4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f7d7bf1a4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f7d7bf1a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7d7bf1a4_0_2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7d7bf1a4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Roboto"/>
              <a:buNone/>
              <a:defRPr sz="36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2" name="Google Shape;12;p2"/>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00000"/>
        </a:solidFill>
        <a:effectLst/>
      </p:bgPr>
    </p:bg>
    <p:spTree>
      <p:nvGrpSpPr>
        <p:cNvPr id="1" name="Shape 60"/>
        <p:cNvGrpSpPr/>
        <p:nvPr/>
      </p:nvGrpSpPr>
      <p:grpSpPr>
        <a:xfrm>
          <a:off x="0" y="0"/>
          <a:ext cx="0" cy="0"/>
          <a:chOff x="0" y="0"/>
          <a:chExt cx="0" cy="0"/>
        </a:xfrm>
      </p:grpSpPr>
      <p:sp>
        <p:nvSpPr>
          <p:cNvPr id="61" name="Google Shape;61;p11"/>
          <p:cNvSpPr/>
          <p:nvPr/>
        </p:nvSpPr>
        <p:spPr>
          <a:xfrm>
            <a:off x="196350" y="196350"/>
            <a:ext cx="8760600" cy="47682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sldNum" idx="12"/>
          </p:nvPr>
        </p:nvSpPr>
        <p:spPr>
          <a:xfrm>
            <a:off x="8337124" y="279428"/>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8311988" y="4300125"/>
            <a:ext cx="598976" cy="5989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1012800" y="249775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1012800" y="3678252"/>
            <a:ext cx="49500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a:endParaRPr/>
          </a:p>
        </p:txBody>
      </p:sp>
      <p:pic>
        <p:nvPicPr>
          <p:cNvPr id="17" name="Google Shape;17;p3"/>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a:off x="191700" y="1876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body" idx="1"/>
          </p:nvPr>
        </p:nvSpPr>
        <p:spPr>
          <a:xfrm>
            <a:off x="1804525" y="854775"/>
            <a:ext cx="5152200" cy="3505200"/>
          </a:xfrm>
          <a:prstGeom prst="rect">
            <a:avLst/>
          </a:prstGeom>
        </p:spPr>
        <p:txBody>
          <a:bodyPr spcFirstLastPara="1" wrap="square" lIns="91425" tIns="91425" rIns="91425" bIns="91425" anchor="t" anchorCtr="0">
            <a:noAutofit/>
          </a:bodyPr>
          <a:lstStyle>
            <a:lvl1pPr marL="457200" lvl="0" indent="-431800" rtl="0">
              <a:lnSpc>
                <a:spcPct val="115000"/>
              </a:lnSpc>
              <a:spcBef>
                <a:spcPts val="600"/>
              </a:spcBef>
              <a:spcAft>
                <a:spcPts val="0"/>
              </a:spcAft>
              <a:buSzPts val="3200"/>
              <a:buChar char="▪"/>
              <a:defRPr sz="3200" i="1"/>
            </a:lvl1pPr>
            <a:lvl2pPr marL="914400" lvl="1" indent="-431800" rtl="0">
              <a:lnSpc>
                <a:spcPct val="115000"/>
              </a:lnSpc>
              <a:spcBef>
                <a:spcPts val="0"/>
              </a:spcBef>
              <a:spcAft>
                <a:spcPts val="0"/>
              </a:spcAft>
              <a:buSzPts val="3200"/>
              <a:buChar char="□"/>
              <a:defRPr sz="3200" i="1"/>
            </a:lvl2pPr>
            <a:lvl3pPr marL="1371600" lvl="2" indent="-431800" rtl="0">
              <a:lnSpc>
                <a:spcPct val="115000"/>
              </a:lnSpc>
              <a:spcBef>
                <a:spcPts val="0"/>
              </a:spcBef>
              <a:spcAft>
                <a:spcPts val="0"/>
              </a:spcAft>
              <a:buSzPts val="3200"/>
              <a:buChar char="□"/>
              <a:defRPr sz="3200" i="1"/>
            </a:lvl3pPr>
            <a:lvl4pPr marL="1828800" lvl="3" indent="-431800" rtl="0">
              <a:lnSpc>
                <a:spcPct val="115000"/>
              </a:lnSpc>
              <a:spcBef>
                <a:spcPts val="0"/>
              </a:spcBef>
              <a:spcAft>
                <a:spcPts val="0"/>
              </a:spcAft>
              <a:buSzPts val="3200"/>
              <a:buChar char="□"/>
              <a:defRPr sz="3200" i="1"/>
            </a:lvl4pPr>
            <a:lvl5pPr marL="2286000" lvl="4" indent="-431800" rtl="0">
              <a:lnSpc>
                <a:spcPct val="115000"/>
              </a:lnSpc>
              <a:spcBef>
                <a:spcPts val="0"/>
              </a:spcBef>
              <a:spcAft>
                <a:spcPts val="0"/>
              </a:spcAft>
              <a:buSzPts val="3200"/>
              <a:buChar char="○"/>
              <a:defRPr sz="3200" i="1"/>
            </a:lvl5pPr>
            <a:lvl6pPr marL="2743200" lvl="5" indent="-431800" rtl="0">
              <a:lnSpc>
                <a:spcPct val="115000"/>
              </a:lnSpc>
              <a:spcBef>
                <a:spcPts val="0"/>
              </a:spcBef>
              <a:spcAft>
                <a:spcPts val="0"/>
              </a:spcAft>
              <a:buSzPts val="3200"/>
              <a:buChar char="■"/>
              <a:defRPr sz="3200" i="1"/>
            </a:lvl6pPr>
            <a:lvl7pPr marL="3200400" lvl="6" indent="-431800" rtl="0">
              <a:lnSpc>
                <a:spcPct val="115000"/>
              </a:lnSpc>
              <a:spcBef>
                <a:spcPts val="0"/>
              </a:spcBef>
              <a:spcAft>
                <a:spcPts val="0"/>
              </a:spcAft>
              <a:buSzPts val="3200"/>
              <a:buChar char="●"/>
              <a:defRPr sz="3200" i="1"/>
            </a:lvl7pPr>
            <a:lvl8pPr marL="3657600" lvl="7" indent="-431800" rtl="0">
              <a:lnSpc>
                <a:spcPct val="115000"/>
              </a:lnSpc>
              <a:spcBef>
                <a:spcPts val="0"/>
              </a:spcBef>
              <a:spcAft>
                <a:spcPts val="0"/>
              </a:spcAft>
              <a:buSzPts val="3200"/>
              <a:buChar char="○"/>
              <a:defRPr sz="3200" i="1"/>
            </a:lvl8pPr>
            <a:lvl9pPr marL="4114800" lvl="8" indent="-431800">
              <a:lnSpc>
                <a:spcPct val="115000"/>
              </a:lnSpc>
              <a:spcBef>
                <a:spcPts val="0"/>
              </a:spcBef>
              <a:spcAft>
                <a:spcPts val="0"/>
              </a:spcAft>
              <a:buSzPts val="3200"/>
              <a:buChar char="■"/>
              <a:defRPr sz="3200" i="1"/>
            </a:lvl9pPr>
          </a:lstStyle>
          <a:p>
            <a:endParaRPr/>
          </a:p>
        </p:txBody>
      </p:sp>
      <p:sp>
        <p:nvSpPr>
          <p:cNvPr id="21" name="Google Shape;21;p4"/>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23" name="Google Shape;23;p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8" name="Google Shape;28;p5"/>
          <p:cNvSpPr txBox="1">
            <a:spLocks noGrp="1"/>
          </p:cNvSpPr>
          <p:nvPr>
            <p:ph type="sldNum" idx="12"/>
          </p:nvPr>
        </p:nvSpPr>
        <p:spPr>
          <a:xfrm>
            <a:off x="8337124" y="2700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30" name="Google Shape;30;p5"/>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body" idx="1"/>
          </p:nvPr>
        </p:nvSpPr>
        <p:spPr>
          <a:xfrm>
            <a:off x="869150"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p6"/>
          <p:cNvSpPr txBox="1">
            <a:spLocks noGrp="1"/>
          </p:cNvSpPr>
          <p:nvPr>
            <p:ph type="body" idx="2"/>
          </p:nvPr>
        </p:nvSpPr>
        <p:spPr>
          <a:xfrm>
            <a:off x="4680228"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6"/>
          <p:cNvSpPr txBox="1">
            <a:spLocks noGrp="1"/>
          </p:cNvSpPr>
          <p:nvPr>
            <p:ph type="sldNum" idx="12"/>
          </p:nvPr>
        </p:nvSpPr>
        <p:spPr>
          <a:xfrm>
            <a:off x="8327799" y="2700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37" name="Google Shape;37;p6"/>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
        <p:cNvGrpSpPr/>
        <p:nvPr/>
      </p:nvGrpSpPr>
      <p:grpSpPr>
        <a:xfrm>
          <a:off x="0" y="0"/>
          <a:ext cx="0" cy="0"/>
          <a:chOff x="0" y="0"/>
          <a:chExt cx="0" cy="0"/>
        </a:xfrm>
      </p:grpSpPr>
      <p:sp>
        <p:nvSpPr>
          <p:cNvPr id="39" name="Google Shape;39;p7"/>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body" idx="1"/>
          </p:nvPr>
        </p:nvSpPr>
        <p:spPr>
          <a:xfrm>
            <a:off x="869150"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1" name="Google Shape;41;p7"/>
          <p:cNvSpPr txBox="1">
            <a:spLocks noGrp="1"/>
          </p:cNvSpPr>
          <p:nvPr>
            <p:ph type="body" idx="2"/>
          </p:nvPr>
        </p:nvSpPr>
        <p:spPr>
          <a:xfrm>
            <a:off x="335673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2" name="Google Shape;42;p7"/>
          <p:cNvSpPr txBox="1">
            <a:spLocks noGrp="1"/>
          </p:cNvSpPr>
          <p:nvPr>
            <p:ph type="body" idx="3"/>
          </p:nvPr>
        </p:nvSpPr>
        <p:spPr>
          <a:xfrm>
            <a:off x="584432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3" name="Google Shape;43;p7"/>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7"/>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45" name="Google Shape;45;p7"/>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9" name="Google Shape;49;p8"/>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50" name="Google Shape;50;p8"/>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9"/>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840425" y="3949100"/>
            <a:ext cx="74631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800"/>
              <a:buFont typeface="Roboto"/>
              <a:buNone/>
              <a:defRPr sz="1800">
                <a:latin typeface="Roboto"/>
                <a:ea typeface="Roboto"/>
                <a:cs typeface="Roboto"/>
                <a:sym typeface="Roboto"/>
              </a:defRPr>
            </a:lvl1pPr>
          </a:lstStyle>
          <a:p>
            <a:endParaRPr/>
          </a:p>
        </p:txBody>
      </p:sp>
      <p:sp>
        <p:nvSpPr>
          <p:cNvPr id="54" name="Google Shape;54;p9"/>
          <p:cNvSpPr txBox="1">
            <a:spLocks noGrp="1"/>
          </p:cNvSpPr>
          <p:nvPr>
            <p:ph type="sldNum" idx="12"/>
          </p:nvPr>
        </p:nvSpPr>
        <p:spPr>
          <a:xfrm>
            <a:off x="8346474" y="270053"/>
            <a:ext cx="548700" cy="393600"/>
          </a:xfrm>
          <a:prstGeom prst="rect">
            <a:avLst/>
          </a:prstGeom>
        </p:spPr>
        <p:txBody>
          <a:bodyPr spcFirstLastPara="1" wrap="square" lIns="91425" tIns="91425" rIns="91425" bIns="91425" anchor="ctr" anchorCtr="0">
            <a:noAutofit/>
          </a:bodyPr>
          <a:lstStyle>
            <a:lvl1pPr lvl="0">
              <a:buNone/>
              <a:defRPr>
                <a:latin typeface="Work Sans"/>
                <a:ea typeface="Work Sans"/>
                <a:cs typeface="Work Sans"/>
                <a:sym typeface="Work Sans"/>
              </a:defRPr>
            </a:lvl1pPr>
            <a:lvl2pPr lvl="1">
              <a:buNone/>
              <a:defRPr>
                <a:latin typeface="Work Sans"/>
                <a:ea typeface="Work Sans"/>
                <a:cs typeface="Work Sans"/>
                <a:sym typeface="Work Sans"/>
              </a:defRPr>
            </a:lvl2pPr>
            <a:lvl3pPr lvl="2">
              <a:buNone/>
              <a:defRPr>
                <a:latin typeface="Work Sans"/>
                <a:ea typeface="Work Sans"/>
                <a:cs typeface="Work Sans"/>
                <a:sym typeface="Work Sans"/>
              </a:defRPr>
            </a:lvl3pPr>
            <a:lvl4pPr lvl="3">
              <a:buNone/>
              <a:defRPr>
                <a:latin typeface="Work Sans"/>
                <a:ea typeface="Work Sans"/>
                <a:cs typeface="Work Sans"/>
                <a:sym typeface="Work Sans"/>
              </a:defRPr>
            </a:lvl4pPr>
            <a:lvl5pPr lvl="4">
              <a:buNone/>
              <a:defRPr>
                <a:latin typeface="Work Sans"/>
                <a:ea typeface="Work Sans"/>
                <a:cs typeface="Work Sans"/>
                <a:sym typeface="Work Sans"/>
              </a:defRPr>
            </a:lvl5pPr>
            <a:lvl6pPr lvl="5">
              <a:buNone/>
              <a:defRPr>
                <a:latin typeface="Work Sans"/>
                <a:ea typeface="Work Sans"/>
                <a:cs typeface="Work Sans"/>
                <a:sym typeface="Work Sans"/>
              </a:defRPr>
            </a:lvl6pPr>
            <a:lvl7pPr lvl="6">
              <a:buNone/>
              <a:defRPr>
                <a:latin typeface="Work Sans"/>
                <a:ea typeface="Work Sans"/>
                <a:cs typeface="Work Sans"/>
                <a:sym typeface="Work Sans"/>
              </a:defRPr>
            </a:lvl7pPr>
            <a:lvl8pPr lvl="7">
              <a:buNone/>
              <a:defRPr>
                <a:latin typeface="Work Sans"/>
                <a:ea typeface="Work Sans"/>
                <a:cs typeface="Work Sans"/>
                <a:sym typeface="Work Sans"/>
              </a:defRPr>
            </a:lvl8pPr>
            <a:lvl9pPr lvl="8">
              <a:buNone/>
              <a:defRPr>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9"/>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0"/>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sldNum" idx="12"/>
          </p:nvPr>
        </p:nvSpPr>
        <p:spPr>
          <a:xfrm>
            <a:off x="8346474" y="26070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0"/>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2pPr>
            <a:lvl3pPr lvl="2"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3pPr>
            <a:lvl4pPr lvl="3"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4pPr>
            <a:lvl5pPr lvl="4"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5pPr>
            <a:lvl6pPr lvl="5"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6pPr>
            <a:lvl7pPr lvl="6"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7pPr>
            <a:lvl8pPr lvl="7"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8pPr>
            <a:lvl9pPr lvl="8"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1pPr>
            <a:lvl2pPr marL="914400" lvl="1"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2pPr>
            <a:lvl3pPr marL="1371600" lvl="2"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3pPr>
            <a:lvl4pPr marL="1828800" lvl="3"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4pPr>
            <a:lvl5pPr marL="2286000" lvl="4"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5pPr>
            <a:lvl6pPr marL="2743200" lvl="5"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6pPr>
            <a:lvl7pPr marL="3200400" lvl="6"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7pPr>
            <a:lvl8pPr marL="3657600" lvl="7"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8pPr>
            <a:lvl9pPr marL="4114800" lvl="8"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dk1"/>
                </a:solidFill>
                <a:latin typeface="Work Sans"/>
                <a:ea typeface="Work Sans"/>
                <a:cs typeface="Work Sans"/>
                <a:sym typeface="Work Sans"/>
              </a:defRPr>
            </a:lvl1pPr>
            <a:lvl2pPr lvl="1" algn="r">
              <a:buNone/>
              <a:defRPr sz="1300" b="1">
                <a:solidFill>
                  <a:schemeClr val="dk1"/>
                </a:solidFill>
                <a:latin typeface="Work Sans"/>
                <a:ea typeface="Work Sans"/>
                <a:cs typeface="Work Sans"/>
                <a:sym typeface="Work Sans"/>
              </a:defRPr>
            </a:lvl2pPr>
            <a:lvl3pPr lvl="2" algn="r">
              <a:buNone/>
              <a:defRPr sz="1300" b="1">
                <a:solidFill>
                  <a:schemeClr val="dk1"/>
                </a:solidFill>
                <a:latin typeface="Work Sans"/>
                <a:ea typeface="Work Sans"/>
                <a:cs typeface="Work Sans"/>
                <a:sym typeface="Work Sans"/>
              </a:defRPr>
            </a:lvl3pPr>
            <a:lvl4pPr lvl="3" algn="r">
              <a:buNone/>
              <a:defRPr sz="1300" b="1">
                <a:solidFill>
                  <a:schemeClr val="dk1"/>
                </a:solidFill>
                <a:latin typeface="Work Sans"/>
                <a:ea typeface="Work Sans"/>
                <a:cs typeface="Work Sans"/>
                <a:sym typeface="Work Sans"/>
              </a:defRPr>
            </a:lvl4pPr>
            <a:lvl5pPr lvl="4" algn="r">
              <a:buNone/>
              <a:defRPr sz="1300" b="1">
                <a:solidFill>
                  <a:schemeClr val="dk1"/>
                </a:solidFill>
                <a:latin typeface="Work Sans"/>
                <a:ea typeface="Work Sans"/>
                <a:cs typeface="Work Sans"/>
                <a:sym typeface="Work Sans"/>
              </a:defRPr>
            </a:lvl5pPr>
            <a:lvl6pPr lvl="5" algn="r">
              <a:buNone/>
              <a:defRPr sz="1300" b="1">
                <a:solidFill>
                  <a:schemeClr val="dk1"/>
                </a:solidFill>
                <a:latin typeface="Work Sans"/>
                <a:ea typeface="Work Sans"/>
                <a:cs typeface="Work Sans"/>
                <a:sym typeface="Work Sans"/>
              </a:defRPr>
            </a:lvl6pPr>
            <a:lvl7pPr lvl="6" algn="r">
              <a:buNone/>
              <a:defRPr sz="1300" b="1">
                <a:solidFill>
                  <a:schemeClr val="dk1"/>
                </a:solidFill>
                <a:latin typeface="Work Sans"/>
                <a:ea typeface="Work Sans"/>
                <a:cs typeface="Work Sans"/>
                <a:sym typeface="Work Sans"/>
              </a:defRPr>
            </a:lvl7pPr>
            <a:lvl8pPr lvl="7" algn="r">
              <a:buNone/>
              <a:defRPr sz="1300" b="1">
                <a:solidFill>
                  <a:schemeClr val="dk1"/>
                </a:solidFill>
                <a:latin typeface="Work Sans"/>
                <a:ea typeface="Work Sans"/>
                <a:cs typeface="Work Sans"/>
                <a:sym typeface="Work Sans"/>
              </a:defRPr>
            </a:lvl8pPr>
            <a:lvl9pPr lvl="8" algn="r">
              <a:buNone/>
              <a:defRPr sz="1300" b="1">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2221200" y="1987100"/>
            <a:ext cx="4701600" cy="641400"/>
          </a:xfrm>
          <a:prstGeom prst="rect">
            <a:avLst/>
          </a:prstGeom>
        </p:spPr>
        <p:txBody>
          <a:bodyPr spcFirstLastPara="1" wrap="square" lIns="91425" tIns="91425" rIns="91425" bIns="91425" anchor="b" anchorCtr="0">
            <a:noAutofit/>
          </a:bodyPr>
          <a:lstStyle/>
          <a:p>
            <a:pPr marL="0" marR="0" lvl="0" indent="0" algn="ctr" rtl="0">
              <a:spcBef>
                <a:spcPts val="0"/>
              </a:spcBef>
              <a:spcAft>
                <a:spcPts val="0"/>
              </a:spcAft>
              <a:buNone/>
            </a:pPr>
            <a:r>
              <a:rPr lang="en" b="1">
                <a:solidFill>
                  <a:srgbClr val="A64D79"/>
                </a:solidFill>
              </a:rPr>
              <a:t>SUFFRAGETTES</a:t>
            </a:r>
            <a:endParaRPr sz="3600" b="1">
              <a:solidFill>
                <a:srgbClr val="A64D79"/>
              </a:solidFill>
            </a:endParaRPr>
          </a:p>
        </p:txBody>
      </p:sp>
      <p:pic>
        <p:nvPicPr>
          <p:cNvPr id="69" name="Google Shape;69;p12"/>
          <p:cNvPicPr preferRelativeResize="0"/>
          <p:nvPr/>
        </p:nvPicPr>
        <p:blipFill>
          <a:blip r:embed="rId3">
            <a:alphaModFix/>
          </a:blip>
          <a:stretch>
            <a:fillRect/>
          </a:stretch>
        </p:blipFill>
        <p:spPr>
          <a:xfrm>
            <a:off x="2755737" y="324025"/>
            <a:ext cx="3632518" cy="891926"/>
          </a:xfrm>
          <a:prstGeom prst="rect">
            <a:avLst/>
          </a:prstGeom>
          <a:noFill/>
          <a:ln>
            <a:noFill/>
          </a:ln>
        </p:spPr>
      </p:pic>
      <p:sp>
        <p:nvSpPr>
          <p:cNvPr id="70" name="Google Shape;70;p12"/>
          <p:cNvSpPr txBox="1"/>
          <p:nvPr/>
        </p:nvSpPr>
        <p:spPr>
          <a:xfrm>
            <a:off x="324550" y="3491275"/>
            <a:ext cx="6667800" cy="13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Challenges for Britain, Europe, and the wider world 1901 to the present day</a:t>
            </a: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Non-statutory</a:t>
            </a:r>
            <a:endParaRPr b="1">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34" name="Google Shape;234;p21"/>
          <p:cNvSpPr/>
          <p:nvPr/>
        </p:nvSpPr>
        <p:spPr>
          <a:xfrm>
            <a:off x="258175" y="329500"/>
            <a:ext cx="41550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chemeClr val="lt1"/>
                </a:solidFill>
                <a:latin typeface="Roboto"/>
                <a:ea typeface="Roboto"/>
                <a:cs typeface="Roboto"/>
                <a:sym typeface="Roboto"/>
              </a:rPr>
              <a:t>EMILY DAVISON: </a:t>
            </a:r>
            <a:r>
              <a:rPr lang="en" sz="2000" b="1">
                <a:solidFill>
                  <a:srgbClr val="A64D79"/>
                </a:solidFill>
                <a:latin typeface="Roboto"/>
                <a:ea typeface="Roboto"/>
                <a:cs typeface="Roboto"/>
                <a:sym typeface="Roboto"/>
              </a:rPr>
              <a:t>A MARTYR?</a:t>
            </a:r>
            <a:endParaRPr sz="2000" b="1">
              <a:solidFill>
                <a:srgbClr val="A64D79"/>
              </a:solidFill>
              <a:latin typeface="Roboto"/>
              <a:ea typeface="Roboto"/>
              <a:cs typeface="Roboto"/>
              <a:sym typeface="Roboto"/>
            </a:endParaRPr>
          </a:p>
        </p:txBody>
      </p:sp>
      <p:grpSp>
        <p:nvGrpSpPr>
          <p:cNvPr id="235" name="Google Shape;235;p21"/>
          <p:cNvGrpSpPr/>
          <p:nvPr/>
        </p:nvGrpSpPr>
        <p:grpSpPr>
          <a:xfrm>
            <a:off x="436124" y="334903"/>
            <a:ext cx="130608" cy="379794"/>
            <a:chOff x="4076175" y="2267050"/>
            <a:chExt cx="173450" cy="504375"/>
          </a:xfrm>
        </p:grpSpPr>
        <p:sp>
          <p:nvSpPr>
            <p:cNvPr id="236" name="Google Shape;236;p21"/>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8" name="Google Shape;238;p21"/>
          <p:cNvPicPr preferRelativeResize="0"/>
          <p:nvPr/>
        </p:nvPicPr>
        <p:blipFill>
          <a:blip r:embed="rId3">
            <a:alphaModFix/>
          </a:blip>
          <a:stretch>
            <a:fillRect/>
          </a:stretch>
        </p:blipFill>
        <p:spPr>
          <a:xfrm>
            <a:off x="359600" y="910825"/>
            <a:ext cx="1705750" cy="2431600"/>
          </a:xfrm>
          <a:prstGeom prst="rect">
            <a:avLst/>
          </a:prstGeom>
          <a:noFill/>
          <a:ln w="28575" cap="flat" cmpd="sng">
            <a:solidFill>
              <a:srgbClr val="000000"/>
            </a:solidFill>
            <a:prstDash val="solid"/>
            <a:round/>
            <a:headEnd type="none" w="sm" len="sm"/>
            <a:tailEnd type="none" w="sm" len="sm"/>
          </a:ln>
        </p:spPr>
      </p:pic>
      <p:sp>
        <p:nvSpPr>
          <p:cNvPr id="239" name="Google Shape;239;p21"/>
          <p:cNvSpPr txBox="1"/>
          <p:nvPr/>
        </p:nvSpPr>
        <p:spPr>
          <a:xfrm>
            <a:off x="292325" y="3383675"/>
            <a:ext cx="19791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Image of Emily Davison</a:t>
            </a:r>
            <a:endParaRPr sz="1200" b="1">
              <a:latin typeface="Roboto"/>
              <a:ea typeface="Roboto"/>
              <a:cs typeface="Roboto"/>
              <a:sym typeface="Roboto"/>
            </a:endParaRPr>
          </a:p>
        </p:txBody>
      </p:sp>
      <p:pic>
        <p:nvPicPr>
          <p:cNvPr id="240" name="Google Shape;240;p21"/>
          <p:cNvPicPr preferRelativeResize="0"/>
          <p:nvPr/>
        </p:nvPicPr>
        <p:blipFill rotWithShape="1">
          <a:blip r:embed="rId4">
            <a:alphaModFix/>
          </a:blip>
          <a:srcRect t="9832" b="18027"/>
          <a:stretch/>
        </p:blipFill>
        <p:spPr>
          <a:xfrm>
            <a:off x="2271425" y="890200"/>
            <a:ext cx="3200359" cy="2431601"/>
          </a:xfrm>
          <a:prstGeom prst="rect">
            <a:avLst/>
          </a:prstGeom>
          <a:noFill/>
          <a:ln w="28575" cap="flat" cmpd="sng">
            <a:solidFill>
              <a:srgbClr val="000000"/>
            </a:solidFill>
            <a:prstDash val="solid"/>
            <a:round/>
            <a:headEnd type="none" w="sm" len="sm"/>
            <a:tailEnd type="none" w="sm" len="sm"/>
          </a:ln>
        </p:spPr>
      </p:pic>
      <p:sp>
        <p:nvSpPr>
          <p:cNvPr id="241" name="Google Shape;241;p21"/>
          <p:cNvSpPr txBox="1"/>
          <p:nvPr/>
        </p:nvSpPr>
        <p:spPr>
          <a:xfrm>
            <a:off x="2218625" y="3289850"/>
            <a:ext cx="3324300" cy="741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b="1">
                <a:latin typeface="Roboto"/>
                <a:ea typeface="Roboto"/>
                <a:cs typeface="Roboto"/>
                <a:sym typeface="Roboto"/>
              </a:rPr>
              <a:t>Image of Emily Davison as she threw herself in front of King George V’s horse</a:t>
            </a:r>
            <a:endParaRPr sz="1200" b="1">
              <a:latin typeface="Roboto"/>
              <a:ea typeface="Roboto"/>
              <a:cs typeface="Roboto"/>
              <a:sym typeface="Roboto"/>
            </a:endParaRPr>
          </a:p>
        </p:txBody>
      </p:sp>
      <p:sp>
        <p:nvSpPr>
          <p:cNvPr id="242" name="Google Shape;242;p21"/>
          <p:cNvSpPr txBox="1"/>
          <p:nvPr/>
        </p:nvSpPr>
        <p:spPr>
          <a:xfrm>
            <a:off x="5619125" y="893800"/>
            <a:ext cx="1979100" cy="393600"/>
          </a:xfrm>
          <a:prstGeom prst="rect">
            <a:avLst/>
          </a:prstGeom>
          <a:solidFill>
            <a:srgbClr val="A64D7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EMILY DAVISON</a:t>
            </a:r>
            <a:endParaRPr b="1">
              <a:solidFill>
                <a:schemeClr val="lt1"/>
              </a:solidFill>
              <a:latin typeface="Roboto"/>
              <a:ea typeface="Roboto"/>
              <a:cs typeface="Roboto"/>
              <a:sym typeface="Roboto"/>
            </a:endParaRPr>
          </a:p>
        </p:txBody>
      </p:sp>
      <p:sp>
        <p:nvSpPr>
          <p:cNvPr id="243" name="Google Shape;243;p21"/>
          <p:cNvSpPr txBox="1"/>
          <p:nvPr/>
        </p:nvSpPr>
        <p:spPr>
          <a:xfrm>
            <a:off x="5613500" y="1412200"/>
            <a:ext cx="3200400" cy="19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Light"/>
              <a:ea typeface="Roboto Light"/>
              <a:cs typeface="Roboto Light"/>
              <a:sym typeface="Roboto Light"/>
            </a:endParaRPr>
          </a:p>
        </p:txBody>
      </p:sp>
      <p:sp>
        <p:nvSpPr>
          <p:cNvPr id="244" name="Google Shape;244;p21"/>
          <p:cNvSpPr txBox="1"/>
          <p:nvPr/>
        </p:nvSpPr>
        <p:spPr>
          <a:xfrm>
            <a:off x="5626075" y="1283750"/>
            <a:ext cx="3200400" cy="1930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Born on October 11, 1872, in Blackheath, London, Emily Davison was an educated woman who studied at Royal Holloway College and Oxford University. In 1906, she became a member of the Women’s Social and Political Union and became a full time Suffragette after three years. In 1909, after throwing rocks on the carriage of Chancellor Lloyd George, Davison was arrested and sentenced to hard labour for a month. </a:t>
            </a:r>
            <a:endParaRPr>
              <a:latin typeface="Roboto Light"/>
              <a:ea typeface="Roboto Light"/>
              <a:cs typeface="Roboto Light"/>
              <a:sym typeface="Roboto Light"/>
            </a:endParaRPr>
          </a:p>
        </p:txBody>
      </p:sp>
      <p:sp>
        <p:nvSpPr>
          <p:cNvPr id="245" name="Google Shape;245;p21"/>
          <p:cNvSpPr txBox="1"/>
          <p:nvPr/>
        </p:nvSpPr>
        <p:spPr>
          <a:xfrm>
            <a:off x="342575" y="3952750"/>
            <a:ext cx="8248200" cy="9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In prison, like other Suffragettes, Davison attempted to starve herself. She was then force-fed by a prison guard. Upon her release she sued the wardens and was granted with 40 shillings. On June 4, 1913, Davison went extreme and threw herself in front of King George V’s horse at the Epsom Derby. Four </a:t>
            </a:r>
            <a:endParaRPr>
              <a:latin typeface="Roboto Light"/>
              <a:ea typeface="Roboto Light"/>
              <a:cs typeface="Roboto Light"/>
              <a:sym typeface="Roboto Light"/>
            </a:endParaRPr>
          </a:p>
          <a:p>
            <a:pPr marL="0" lvl="0" indent="0" algn="l" rtl="0">
              <a:spcBef>
                <a:spcPts val="0"/>
              </a:spcBef>
              <a:spcAft>
                <a:spcPts val="0"/>
              </a:spcAft>
              <a:buNone/>
            </a:pPr>
            <a:r>
              <a:rPr lang="en">
                <a:latin typeface="Roboto Light"/>
                <a:ea typeface="Roboto Light"/>
                <a:cs typeface="Roboto Light"/>
                <a:sym typeface="Roboto Light"/>
              </a:rPr>
              <a:t>days later she died of her injuries and became the first martyr of the Suffragettes. </a:t>
            </a:r>
            <a:endParaRPr>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2"/>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51" name="Google Shape;251;p22"/>
          <p:cNvSpPr/>
          <p:nvPr/>
        </p:nvSpPr>
        <p:spPr>
          <a:xfrm>
            <a:off x="258175" y="329500"/>
            <a:ext cx="60003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A64D79"/>
                </a:solidFill>
                <a:latin typeface="Roboto"/>
                <a:ea typeface="Roboto"/>
                <a:cs typeface="Roboto"/>
                <a:sym typeface="Roboto"/>
              </a:rPr>
              <a:t>WOMEN SUFFRAGE </a:t>
            </a:r>
            <a:r>
              <a:rPr lang="en" sz="2000" b="1">
                <a:solidFill>
                  <a:schemeClr val="lt1"/>
                </a:solidFill>
                <a:latin typeface="Roboto"/>
                <a:ea typeface="Roboto"/>
                <a:cs typeface="Roboto"/>
                <a:sym typeface="Roboto"/>
              </a:rPr>
              <a:t>AROUND THE WORLD</a:t>
            </a:r>
            <a:endParaRPr sz="2000" b="1">
              <a:solidFill>
                <a:srgbClr val="A64D79"/>
              </a:solidFill>
              <a:latin typeface="Roboto"/>
              <a:ea typeface="Roboto"/>
              <a:cs typeface="Roboto"/>
              <a:sym typeface="Roboto"/>
            </a:endParaRPr>
          </a:p>
        </p:txBody>
      </p:sp>
      <p:sp>
        <p:nvSpPr>
          <p:cNvPr id="252" name="Google Shape;252;p22"/>
          <p:cNvSpPr/>
          <p:nvPr/>
        </p:nvSpPr>
        <p:spPr>
          <a:xfrm>
            <a:off x="355877" y="349740"/>
            <a:ext cx="353119" cy="35310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22"/>
          <p:cNvPicPr preferRelativeResize="0"/>
          <p:nvPr/>
        </p:nvPicPr>
        <p:blipFill>
          <a:blip r:embed="rId3">
            <a:alphaModFix/>
          </a:blip>
          <a:stretch>
            <a:fillRect/>
          </a:stretch>
        </p:blipFill>
        <p:spPr>
          <a:xfrm>
            <a:off x="2591925" y="1666325"/>
            <a:ext cx="3896274" cy="2041752"/>
          </a:xfrm>
          <a:prstGeom prst="rect">
            <a:avLst/>
          </a:prstGeom>
          <a:noFill/>
          <a:ln>
            <a:noFill/>
          </a:ln>
        </p:spPr>
      </p:pic>
      <p:sp>
        <p:nvSpPr>
          <p:cNvPr id="254" name="Google Shape;254;p22"/>
          <p:cNvSpPr txBox="1"/>
          <p:nvPr/>
        </p:nvSpPr>
        <p:spPr>
          <a:xfrm>
            <a:off x="6773100" y="3337725"/>
            <a:ext cx="2046000" cy="956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In 1893, women in New Zealand were granted the right to suffrage on the national level.</a:t>
            </a:r>
            <a:endParaRPr>
              <a:latin typeface="Roboto Light"/>
              <a:ea typeface="Roboto Light"/>
              <a:cs typeface="Roboto Light"/>
              <a:sym typeface="Roboto Light"/>
            </a:endParaRPr>
          </a:p>
        </p:txBody>
      </p:sp>
      <p:grpSp>
        <p:nvGrpSpPr>
          <p:cNvPr id="255" name="Google Shape;255;p22"/>
          <p:cNvGrpSpPr/>
          <p:nvPr/>
        </p:nvGrpSpPr>
        <p:grpSpPr>
          <a:xfrm>
            <a:off x="6357599" y="3337728"/>
            <a:ext cx="130608" cy="379794"/>
            <a:chOff x="4076175" y="2267050"/>
            <a:chExt cx="173450" cy="504375"/>
          </a:xfrm>
        </p:grpSpPr>
        <p:sp>
          <p:nvSpPr>
            <p:cNvPr id="256" name="Google Shape;256;p22"/>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8" name="Google Shape;258;p22"/>
          <p:cNvCxnSpPr>
            <a:stCxn id="254" idx="0"/>
          </p:cNvCxnSpPr>
          <p:nvPr/>
        </p:nvCxnSpPr>
        <p:spPr>
          <a:xfrm rot="5400000">
            <a:off x="7035750" y="2751375"/>
            <a:ext cx="174000" cy="1346700"/>
          </a:xfrm>
          <a:prstGeom prst="bentConnector4">
            <a:avLst>
              <a:gd name="adj1" fmla="val -136853"/>
              <a:gd name="adj2" fmla="val 87982"/>
            </a:avLst>
          </a:prstGeom>
          <a:noFill/>
          <a:ln w="28575" cap="flat" cmpd="sng">
            <a:solidFill>
              <a:srgbClr val="000000"/>
            </a:solidFill>
            <a:prstDash val="solid"/>
            <a:round/>
            <a:headEnd type="none" w="med" len="med"/>
            <a:tailEnd type="none" w="med" len="med"/>
          </a:ln>
        </p:spPr>
      </p:cxnSp>
      <p:grpSp>
        <p:nvGrpSpPr>
          <p:cNvPr id="259" name="Google Shape;259;p22"/>
          <p:cNvGrpSpPr/>
          <p:nvPr/>
        </p:nvGrpSpPr>
        <p:grpSpPr>
          <a:xfrm>
            <a:off x="5942099" y="3246753"/>
            <a:ext cx="130608" cy="379794"/>
            <a:chOff x="4076175" y="2267050"/>
            <a:chExt cx="173450" cy="504375"/>
          </a:xfrm>
        </p:grpSpPr>
        <p:sp>
          <p:nvSpPr>
            <p:cNvPr id="260" name="Google Shape;260;p22"/>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2"/>
          <p:cNvSpPr txBox="1"/>
          <p:nvPr/>
        </p:nvSpPr>
        <p:spPr>
          <a:xfrm>
            <a:off x="4757725" y="4250925"/>
            <a:ext cx="1904700" cy="576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Australia followed in 1902.</a:t>
            </a:r>
            <a:endParaRPr>
              <a:latin typeface="Roboto Light"/>
              <a:ea typeface="Roboto Light"/>
              <a:cs typeface="Roboto Light"/>
              <a:sym typeface="Roboto Light"/>
            </a:endParaRPr>
          </a:p>
        </p:txBody>
      </p:sp>
      <p:cxnSp>
        <p:nvCxnSpPr>
          <p:cNvPr id="263" name="Google Shape;263;p22"/>
          <p:cNvCxnSpPr>
            <a:endCxn id="262" idx="0"/>
          </p:cNvCxnSpPr>
          <p:nvPr/>
        </p:nvCxnSpPr>
        <p:spPr>
          <a:xfrm rot="5400000">
            <a:off x="5484025" y="3737475"/>
            <a:ext cx="739500" cy="287400"/>
          </a:xfrm>
          <a:prstGeom prst="bentConnector3">
            <a:avLst>
              <a:gd name="adj1" fmla="val 50000"/>
            </a:avLst>
          </a:prstGeom>
          <a:noFill/>
          <a:ln w="28575" cap="flat" cmpd="sng">
            <a:solidFill>
              <a:srgbClr val="000000"/>
            </a:solidFill>
            <a:prstDash val="solid"/>
            <a:round/>
            <a:headEnd type="none" w="med" len="med"/>
            <a:tailEnd type="none" w="med" len="med"/>
          </a:ln>
        </p:spPr>
      </p:cxnSp>
      <p:grpSp>
        <p:nvGrpSpPr>
          <p:cNvPr id="264" name="Google Shape;264;p22"/>
          <p:cNvGrpSpPr/>
          <p:nvPr/>
        </p:nvGrpSpPr>
        <p:grpSpPr>
          <a:xfrm>
            <a:off x="3309599" y="2347128"/>
            <a:ext cx="130608" cy="379794"/>
            <a:chOff x="4076175" y="2267050"/>
            <a:chExt cx="173450" cy="504375"/>
          </a:xfrm>
        </p:grpSpPr>
        <p:sp>
          <p:nvSpPr>
            <p:cNvPr id="265" name="Google Shape;265;p22"/>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2"/>
          <p:cNvSpPr txBox="1"/>
          <p:nvPr/>
        </p:nvSpPr>
        <p:spPr>
          <a:xfrm>
            <a:off x="441275" y="952050"/>
            <a:ext cx="2340300" cy="3880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Also known as the Suffragists, women in the United States first sought the right to vote in 1848, during the Seneca Falls Convention. At first, there were two groups of Suffragists, one led by Susan B. Anthony and Elizabeth Cady Stanton (National Woman Suffrage), the other by Lucy Stone (American Woman Suffrage Association). The two merged in 1890 as the National American Woman Suffrage Association. </a:t>
            </a:r>
            <a:endParaRPr>
              <a:latin typeface="Roboto Light"/>
              <a:ea typeface="Roboto Light"/>
              <a:cs typeface="Roboto Light"/>
              <a:sym typeface="Roboto Light"/>
            </a:endParaRPr>
          </a:p>
        </p:txBody>
      </p:sp>
      <p:cxnSp>
        <p:nvCxnSpPr>
          <p:cNvPr id="268" name="Google Shape;268;p22"/>
          <p:cNvCxnSpPr>
            <a:stCxn id="267" idx="0"/>
          </p:cNvCxnSpPr>
          <p:nvPr/>
        </p:nvCxnSpPr>
        <p:spPr>
          <a:xfrm rot="-5400000" flipH="1">
            <a:off x="1698875" y="864600"/>
            <a:ext cx="1533900" cy="1708800"/>
          </a:xfrm>
          <a:prstGeom prst="bentConnector4">
            <a:avLst>
              <a:gd name="adj1" fmla="val -8801"/>
              <a:gd name="adj2" fmla="val 84239"/>
            </a:avLst>
          </a:prstGeom>
          <a:noFill/>
          <a:ln w="28575" cap="flat" cmpd="sng">
            <a:solidFill>
              <a:srgbClr val="000000"/>
            </a:solidFill>
            <a:prstDash val="solid"/>
            <a:round/>
            <a:headEnd type="none" w="med" len="med"/>
            <a:tailEnd type="none" w="med" len="med"/>
          </a:ln>
        </p:spPr>
      </p:cxnSp>
      <p:sp>
        <p:nvSpPr>
          <p:cNvPr id="269" name="Google Shape;269;p22"/>
          <p:cNvSpPr txBox="1"/>
          <p:nvPr/>
        </p:nvSpPr>
        <p:spPr>
          <a:xfrm>
            <a:off x="3129125" y="744900"/>
            <a:ext cx="28683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After long perseverance of American Suffragists, the 19th Amendment granted women the right to vote on August 26, 1920. </a:t>
            </a:r>
            <a:endParaRPr>
              <a:latin typeface="Roboto Light"/>
              <a:ea typeface="Roboto Light"/>
              <a:cs typeface="Roboto Light"/>
              <a:sym typeface="Roboto Light"/>
            </a:endParaRPr>
          </a:p>
        </p:txBody>
      </p:sp>
      <p:grpSp>
        <p:nvGrpSpPr>
          <p:cNvPr id="270" name="Google Shape;270;p22"/>
          <p:cNvGrpSpPr/>
          <p:nvPr/>
        </p:nvGrpSpPr>
        <p:grpSpPr>
          <a:xfrm>
            <a:off x="4376399" y="1966128"/>
            <a:ext cx="130608" cy="379794"/>
            <a:chOff x="4076175" y="2267050"/>
            <a:chExt cx="173450" cy="504375"/>
          </a:xfrm>
        </p:grpSpPr>
        <p:sp>
          <p:nvSpPr>
            <p:cNvPr id="271" name="Google Shape;271;p22"/>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2"/>
          <p:cNvSpPr txBox="1"/>
          <p:nvPr/>
        </p:nvSpPr>
        <p:spPr>
          <a:xfrm>
            <a:off x="6205200" y="834675"/>
            <a:ext cx="2613900" cy="1131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In 1918, women over the age of 30 were given the right to suffrage and in 1928 voting rights for men and women were the same. </a:t>
            </a:r>
            <a:endParaRPr>
              <a:latin typeface="Roboto Light"/>
              <a:ea typeface="Roboto Light"/>
              <a:cs typeface="Roboto Light"/>
              <a:sym typeface="Roboto Light"/>
            </a:endParaRPr>
          </a:p>
        </p:txBody>
      </p:sp>
      <p:cxnSp>
        <p:nvCxnSpPr>
          <p:cNvPr id="274" name="Google Shape;274;p22"/>
          <p:cNvCxnSpPr>
            <a:stCxn id="273" idx="1"/>
          </p:cNvCxnSpPr>
          <p:nvPr/>
        </p:nvCxnSpPr>
        <p:spPr>
          <a:xfrm flipH="1">
            <a:off x="4485000" y="1400475"/>
            <a:ext cx="1720200" cy="772500"/>
          </a:xfrm>
          <a:prstGeom prst="bentConnector3">
            <a:avLst>
              <a:gd name="adj1" fmla="val 8032"/>
            </a:avLst>
          </a:prstGeom>
          <a:noFill/>
          <a:ln w="28575" cap="flat" cmpd="sng">
            <a:solidFill>
              <a:srgbClr val="000000"/>
            </a:solidFill>
            <a:prstDash val="solid"/>
            <a:round/>
            <a:headEnd type="none" w="med" len="med"/>
            <a:tailEnd type="none" w="med" len="med"/>
          </a:ln>
        </p:spPr>
      </p:cxnSp>
      <p:sp>
        <p:nvSpPr>
          <p:cNvPr id="275" name="Google Shape;275;p22"/>
          <p:cNvSpPr txBox="1"/>
          <p:nvPr/>
        </p:nvSpPr>
        <p:spPr>
          <a:xfrm>
            <a:off x="6519000" y="2096800"/>
            <a:ext cx="2340300" cy="7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Other European countries such as Finland, Norway, Denmark, and Iceland soon followed. </a:t>
            </a:r>
            <a:endParaRPr>
              <a:latin typeface="Roboto Light"/>
              <a:ea typeface="Roboto Light"/>
              <a:cs typeface="Roboto Light"/>
              <a:sym typeface="Roboto Light"/>
            </a:endParaRPr>
          </a:p>
        </p:txBody>
      </p:sp>
      <p:sp>
        <p:nvSpPr>
          <p:cNvPr id="276" name="Google Shape;276;p22"/>
          <p:cNvSpPr txBox="1"/>
          <p:nvPr/>
        </p:nvSpPr>
        <p:spPr>
          <a:xfrm>
            <a:off x="2885750" y="3564475"/>
            <a:ext cx="1904700" cy="10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After WWI, the USSR, the Netherlands, Poland, Sweden, Austria, and Germany granted women the right to vote. </a:t>
            </a:r>
            <a:endParaRPr>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82" name="Google Shape;282;p23"/>
          <p:cNvSpPr/>
          <p:nvPr/>
        </p:nvSpPr>
        <p:spPr>
          <a:xfrm>
            <a:off x="258175" y="329500"/>
            <a:ext cx="46614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chemeClr val="lt1"/>
                </a:solidFill>
                <a:latin typeface="Roboto"/>
                <a:ea typeface="Roboto"/>
                <a:cs typeface="Roboto"/>
                <a:sym typeface="Roboto"/>
              </a:rPr>
              <a:t>IMPACT OF </a:t>
            </a:r>
            <a:r>
              <a:rPr lang="en" sz="2000" b="1">
                <a:solidFill>
                  <a:srgbClr val="A64D79"/>
                </a:solidFill>
                <a:latin typeface="Roboto"/>
                <a:ea typeface="Roboto"/>
                <a:cs typeface="Roboto"/>
                <a:sym typeface="Roboto"/>
              </a:rPr>
              <a:t>WOMEN SUFFRAGE</a:t>
            </a:r>
            <a:endParaRPr sz="2000" b="1">
              <a:solidFill>
                <a:srgbClr val="A64D79"/>
              </a:solidFill>
              <a:latin typeface="Roboto"/>
              <a:ea typeface="Roboto"/>
              <a:cs typeface="Roboto"/>
              <a:sym typeface="Roboto"/>
            </a:endParaRPr>
          </a:p>
        </p:txBody>
      </p:sp>
      <p:grpSp>
        <p:nvGrpSpPr>
          <p:cNvPr id="283" name="Google Shape;283;p23"/>
          <p:cNvGrpSpPr/>
          <p:nvPr/>
        </p:nvGrpSpPr>
        <p:grpSpPr>
          <a:xfrm>
            <a:off x="387090" y="386477"/>
            <a:ext cx="331960" cy="331960"/>
            <a:chOff x="2594325" y="1627175"/>
            <a:chExt cx="440850" cy="440850"/>
          </a:xfrm>
        </p:grpSpPr>
        <p:sp>
          <p:nvSpPr>
            <p:cNvPr id="284" name="Google Shape;284;p23"/>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7" name="Google Shape;287;p23"/>
          <p:cNvPicPr preferRelativeResize="0"/>
          <p:nvPr/>
        </p:nvPicPr>
        <p:blipFill>
          <a:blip r:embed="rId3">
            <a:alphaModFix/>
          </a:blip>
          <a:stretch>
            <a:fillRect/>
          </a:stretch>
        </p:blipFill>
        <p:spPr>
          <a:xfrm>
            <a:off x="334375" y="993125"/>
            <a:ext cx="4498375" cy="2531925"/>
          </a:xfrm>
          <a:prstGeom prst="rect">
            <a:avLst/>
          </a:prstGeom>
          <a:noFill/>
          <a:ln w="28575" cap="flat" cmpd="sng">
            <a:solidFill>
              <a:srgbClr val="000000"/>
            </a:solidFill>
            <a:prstDash val="solid"/>
            <a:round/>
            <a:headEnd type="none" w="sm" len="sm"/>
            <a:tailEnd type="none" w="sm" len="sm"/>
          </a:ln>
        </p:spPr>
      </p:pic>
      <p:sp>
        <p:nvSpPr>
          <p:cNvPr id="288" name="Google Shape;288;p23"/>
          <p:cNvSpPr txBox="1"/>
          <p:nvPr/>
        </p:nvSpPr>
        <p:spPr>
          <a:xfrm>
            <a:off x="365075" y="3528950"/>
            <a:ext cx="45546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Roboto"/>
                <a:ea typeface="Roboto"/>
                <a:cs typeface="Roboto"/>
                <a:sym typeface="Roboto"/>
              </a:rPr>
              <a:t>Police lead away Suffragettes, arrested for chaining themselves to the railings of Buckingham Palace in 1914</a:t>
            </a:r>
            <a:endParaRPr sz="1200" b="1">
              <a:latin typeface="Roboto"/>
              <a:ea typeface="Roboto"/>
              <a:cs typeface="Roboto"/>
              <a:sym typeface="Roboto"/>
            </a:endParaRPr>
          </a:p>
        </p:txBody>
      </p:sp>
      <p:sp>
        <p:nvSpPr>
          <p:cNvPr id="289" name="Google Shape;289;p23"/>
          <p:cNvSpPr txBox="1"/>
          <p:nvPr/>
        </p:nvSpPr>
        <p:spPr>
          <a:xfrm>
            <a:off x="4937075" y="817050"/>
            <a:ext cx="3859200" cy="2086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The success of the Suffragette movement in Britain did not only grant women the right to participate in the elections, but also expanded women’s political and economic affiliations. With such development, changing attitudes to marriage and family emerged. Furthermore, it set the stage for new movements such as vegetarianism, religious nonconformism, and pacifism. </a:t>
            </a:r>
            <a:endParaRPr>
              <a:latin typeface="Roboto Light"/>
              <a:ea typeface="Roboto Light"/>
              <a:cs typeface="Roboto Light"/>
              <a:sym typeface="Roboto Light"/>
            </a:endParaRPr>
          </a:p>
          <a:p>
            <a:pPr marL="0" lvl="0" indent="0" algn="just" rtl="0">
              <a:spcBef>
                <a:spcPts val="0"/>
              </a:spcBef>
              <a:spcAft>
                <a:spcPts val="0"/>
              </a:spcAft>
              <a:buNone/>
            </a:pPr>
            <a:endParaRPr>
              <a:latin typeface="Roboto Light"/>
              <a:ea typeface="Roboto Light"/>
              <a:cs typeface="Roboto Light"/>
              <a:sym typeface="Roboto Light"/>
            </a:endParaRPr>
          </a:p>
        </p:txBody>
      </p:sp>
      <p:grpSp>
        <p:nvGrpSpPr>
          <p:cNvPr id="290" name="Google Shape;290;p23"/>
          <p:cNvGrpSpPr/>
          <p:nvPr/>
        </p:nvGrpSpPr>
        <p:grpSpPr>
          <a:xfrm rot="-1045207">
            <a:off x="4869065" y="2809088"/>
            <a:ext cx="413180" cy="517972"/>
            <a:chOff x="6730350" y="2315900"/>
            <a:chExt cx="257700" cy="420100"/>
          </a:xfrm>
        </p:grpSpPr>
        <p:sp>
          <p:nvSpPr>
            <p:cNvPr id="291" name="Google Shape;291;p2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23"/>
          <p:cNvSpPr/>
          <p:nvPr/>
        </p:nvSpPr>
        <p:spPr>
          <a:xfrm>
            <a:off x="5045525" y="3157350"/>
            <a:ext cx="3773400" cy="1112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Suffragists were constitutionalists who went under the colours red, green, and white, while the Suffragettes were known militants with colours purple, green, and white. </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4"/>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02" name="Google Shape;302;p24"/>
          <p:cNvSpPr/>
          <p:nvPr/>
        </p:nvSpPr>
        <p:spPr>
          <a:xfrm>
            <a:off x="258175" y="253300"/>
            <a:ext cx="2795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GUIDE QUESTION</a:t>
            </a:r>
            <a:endParaRPr sz="2000" b="1">
              <a:solidFill>
                <a:srgbClr val="FFFFFF"/>
              </a:solidFill>
              <a:latin typeface="Roboto"/>
              <a:ea typeface="Roboto"/>
              <a:cs typeface="Roboto"/>
              <a:sym typeface="Roboto"/>
            </a:endParaRPr>
          </a:p>
        </p:txBody>
      </p:sp>
      <p:grpSp>
        <p:nvGrpSpPr>
          <p:cNvPr id="303" name="Google Shape;303;p24"/>
          <p:cNvGrpSpPr/>
          <p:nvPr/>
        </p:nvGrpSpPr>
        <p:grpSpPr>
          <a:xfrm>
            <a:off x="367837" y="252398"/>
            <a:ext cx="312646" cy="395400"/>
            <a:chOff x="584925" y="238125"/>
            <a:chExt cx="415200" cy="525100"/>
          </a:xfrm>
        </p:grpSpPr>
        <p:sp>
          <p:nvSpPr>
            <p:cNvPr id="304" name="Google Shape;304;p24"/>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4"/>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24"/>
          <p:cNvSpPr/>
          <p:nvPr/>
        </p:nvSpPr>
        <p:spPr>
          <a:xfrm>
            <a:off x="258175" y="730525"/>
            <a:ext cx="6999300" cy="13863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After learning about the impact of the women's suffrage movement, take note of the following questions: </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How significant was the act taken by Emily Davison?</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What was the impact of the Suffragette’s success?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311" name="Google Shape;311;p24"/>
          <p:cNvSpPr/>
          <p:nvPr/>
        </p:nvSpPr>
        <p:spPr>
          <a:xfrm>
            <a:off x="258175" y="2210325"/>
            <a:ext cx="2795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ACTIVITY</a:t>
            </a:r>
            <a:endParaRPr sz="2000" b="1">
              <a:solidFill>
                <a:srgbClr val="FFFFFF"/>
              </a:solidFill>
              <a:latin typeface="Roboto"/>
              <a:ea typeface="Roboto"/>
              <a:cs typeface="Roboto"/>
              <a:sym typeface="Roboto"/>
            </a:endParaRPr>
          </a:p>
        </p:txBody>
      </p:sp>
      <p:grpSp>
        <p:nvGrpSpPr>
          <p:cNvPr id="312" name="Google Shape;312;p24"/>
          <p:cNvGrpSpPr/>
          <p:nvPr/>
        </p:nvGrpSpPr>
        <p:grpSpPr>
          <a:xfrm>
            <a:off x="423936" y="2242514"/>
            <a:ext cx="329212" cy="329212"/>
            <a:chOff x="1922075" y="1629000"/>
            <a:chExt cx="437200" cy="437200"/>
          </a:xfrm>
        </p:grpSpPr>
        <p:sp>
          <p:nvSpPr>
            <p:cNvPr id="313" name="Google Shape;313;p24"/>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24"/>
          <p:cNvSpPr/>
          <p:nvPr/>
        </p:nvSpPr>
        <p:spPr>
          <a:xfrm>
            <a:off x="258175" y="2697425"/>
            <a:ext cx="6999300" cy="8598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Do additional research for this activity as necessary. Write a comparative essay on the Suffragist Movement in the USA and Suffragette Movement in Great Britain. Highlight their advocacies, actions taken, and results. </a:t>
            </a:r>
            <a:endParaRPr>
              <a:latin typeface="Roboto"/>
              <a:ea typeface="Roboto"/>
              <a:cs typeface="Roboto"/>
              <a:sym typeface="Roboto"/>
            </a:endParaRPr>
          </a:p>
        </p:txBody>
      </p:sp>
      <p:sp>
        <p:nvSpPr>
          <p:cNvPr id="316" name="Google Shape;316;p24"/>
          <p:cNvSpPr txBox="1"/>
          <p:nvPr/>
        </p:nvSpPr>
        <p:spPr>
          <a:xfrm>
            <a:off x="347125" y="3619925"/>
            <a:ext cx="7884600" cy="1229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Light"/>
              <a:ea typeface="Roboto Light"/>
              <a:cs typeface="Roboto Light"/>
              <a:sym typeface="Roboto Light"/>
            </a:endParaRPr>
          </a:p>
        </p:txBody>
      </p:sp>
      <p:cxnSp>
        <p:nvCxnSpPr>
          <p:cNvPr id="317" name="Google Shape;317;p24"/>
          <p:cNvCxnSpPr/>
          <p:nvPr/>
        </p:nvCxnSpPr>
        <p:spPr>
          <a:xfrm>
            <a:off x="423925" y="3777575"/>
            <a:ext cx="7708500" cy="0"/>
          </a:xfrm>
          <a:prstGeom prst="straightConnector1">
            <a:avLst/>
          </a:prstGeom>
          <a:noFill/>
          <a:ln w="28575" cap="flat" cmpd="sng">
            <a:solidFill>
              <a:srgbClr val="000000"/>
            </a:solidFill>
            <a:prstDash val="solid"/>
            <a:round/>
            <a:headEnd type="none" w="med" len="med"/>
            <a:tailEnd type="none" w="med" len="med"/>
          </a:ln>
        </p:spPr>
      </p:cxnSp>
      <p:cxnSp>
        <p:nvCxnSpPr>
          <p:cNvPr id="318" name="Google Shape;318;p24"/>
          <p:cNvCxnSpPr/>
          <p:nvPr/>
        </p:nvCxnSpPr>
        <p:spPr>
          <a:xfrm>
            <a:off x="423925" y="3929975"/>
            <a:ext cx="7708500" cy="0"/>
          </a:xfrm>
          <a:prstGeom prst="straightConnector1">
            <a:avLst/>
          </a:prstGeom>
          <a:noFill/>
          <a:ln w="28575" cap="flat" cmpd="sng">
            <a:solidFill>
              <a:srgbClr val="000000"/>
            </a:solidFill>
            <a:prstDash val="solid"/>
            <a:round/>
            <a:headEnd type="none" w="med" len="med"/>
            <a:tailEnd type="none" w="med" len="med"/>
          </a:ln>
        </p:spPr>
      </p:cxnSp>
      <p:cxnSp>
        <p:nvCxnSpPr>
          <p:cNvPr id="319" name="Google Shape;319;p24"/>
          <p:cNvCxnSpPr/>
          <p:nvPr/>
        </p:nvCxnSpPr>
        <p:spPr>
          <a:xfrm>
            <a:off x="423925" y="4082375"/>
            <a:ext cx="7708500" cy="0"/>
          </a:xfrm>
          <a:prstGeom prst="straightConnector1">
            <a:avLst/>
          </a:prstGeom>
          <a:noFill/>
          <a:ln w="28575" cap="flat" cmpd="sng">
            <a:solidFill>
              <a:srgbClr val="000000"/>
            </a:solidFill>
            <a:prstDash val="solid"/>
            <a:round/>
            <a:headEnd type="none" w="med" len="med"/>
            <a:tailEnd type="none" w="med" len="med"/>
          </a:ln>
        </p:spPr>
      </p:cxnSp>
      <p:cxnSp>
        <p:nvCxnSpPr>
          <p:cNvPr id="320" name="Google Shape;320;p24"/>
          <p:cNvCxnSpPr/>
          <p:nvPr/>
        </p:nvCxnSpPr>
        <p:spPr>
          <a:xfrm>
            <a:off x="423925" y="4234775"/>
            <a:ext cx="7708500" cy="0"/>
          </a:xfrm>
          <a:prstGeom prst="straightConnector1">
            <a:avLst/>
          </a:prstGeom>
          <a:noFill/>
          <a:ln w="28575" cap="flat" cmpd="sng">
            <a:solidFill>
              <a:srgbClr val="000000"/>
            </a:solidFill>
            <a:prstDash val="solid"/>
            <a:round/>
            <a:headEnd type="none" w="med" len="med"/>
            <a:tailEnd type="none" w="med" len="med"/>
          </a:ln>
        </p:spPr>
      </p:cxnSp>
      <p:cxnSp>
        <p:nvCxnSpPr>
          <p:cNvPr id="321" name="Google Shape;321;p24"/>
          <p:cNvCxnSpPr/>
          <p:nvPr/>
        </p:nvCxnSpPr>
        <p:spPr>
          <a:xfrm>
            <a:off x="423925" y="4387175"/>
            <a:ext cx="7708500" cy="0"/>
          </a:xfrm>
          <a:prstGeom prst="straightConnector1">
            <a:avLst/>
          </a:prstGeom>
          <a:noFill/>
          <a:ln w="28575" cap="flat" cmpd="sng">
            <a:solidFill>
              <a:srgbClr val="000000"/>
            </a:solidFill>
            <a:prstDash val="solid"/>
            <a:round/>
            <a:headEnd type="none" w="med" len="med"/>
            <a:tailEnd type="none" w="med" len="med"/>
          </a:ln>
        </p:spPr>
      </p:cxnSp>
      <p:cxnSp>
        <p:nvCxnSpPr>
          <p:cNvPr id="322" name="Google Shape;322;p24"/>
          <p:cNvCxnSpPr/>
          <p:nvPr/>
        </p:nvCxnSpPr>
        <p:spPr>
          <a:xfrm>
            <a:off x="423925" y="4539575"/>
            <a:ext cx="7708500" cy="0"/>
          </a:xfrm>
          <a:prstGeom prst="straightConnector1">
            <a:avLst/>
          </a:prstGeom>
          <a:noFill/>
          <a:ln w="28575" cap="flat" cmpd="sng">
            <a:solidFill>
              <a:srgbClr val="000000"/>
            </a:solidFill>
            <a:prstDash val="solid"/>
            <a:round/>
            <a:headEnd type="none" w="med" len="med"/>
            <a:tailEnd type="none" w="med" len="med"/>
          </a:ln>
        </p:spPr>
      </p:cxnSp>
      <p:cxnSp>
        <p:nvCxnSpPr>
          <p:cNvPr id="323" name="Google Shape;323;p24"/>
          <p:cNvCxnSpPr/>
          <p:nvPr/>
        </p:nvCxnSpPr>
        <p:spPr>
          <a:xfrm>
            <a:off x="423925" y="4691975"/>
            <a:ext cx="7708500" cy="0"/>
          </a:xfrm>
          <a:prstGeom prst="straightConnector1">
            <a:avLst/>
          </a:prstGeom>
          <a:noFill/>
          <a:ln w="28575" cap="flat" cmpd="sng">
            <a:solidFill>
              <a:srgbClr val="000000"/>
            </a:solidFill>
            <a:prstDash val="solid"/>
            <a:round/>
            <a:headEnd type="none" w="med" len="med"/>
            <a:tailEnd type="none" w="med" len="med"/>
          </a:ln>
        </p:spPr>
      </p:cxnSp>
      <p:cxnSp>
        <p:nvCxnSpPr>
          <p:cNvPr id="324" name="Google Shape;324;p24"/>
          <p:cNvCxnSpPr/>
          <p:nvPr/>
        </p:nvCxnSpPr>
        <p:spPr>
          <a:xfrm>
            <a:off x="423925" y="4844375"/>
            <a:ext cx="77085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5"/>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330" name="Google Shape;330;p25"/>
          <p:cNvSpPr/>
          <p:nvPr/>
        </p:nvSpPr>
        <p:spPr>
          <a:xfrm>
            <a:off x="258175" y="305325"/>
            <a:ext cx="4088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chemeClr val="lt1"/>
                </a:solidFill>
                <a:latin typeface="Roboto"/>
                <a:ea typeface="Roboto"/>
                <a:cs typeface="Roboto"/>
                <a:sym typeface="Roboto"/>
              </a:rPr>
              <a:t>SUPPLEMENTARY ACTIVITY</a:t>
            </a:r>
            <a:endParaRPr sz="2000" b="1">
              <a:solidFill>
                <a:schemeClr val="lt1"/>
              </a:solidFill>
              <a:latin typeface="Roboto"/>
              <a:ea typeface="Roboto"/>
              <a:cs typeface="Roboto"/>
              <a:sym typeface="Roboto"/>
            </a:endParaRPr>
          </a:p>
        </p:txBody>
      </p:sp>
      <p:grpSp>
        <p:nvGrpSpPr>
          <p:cNvPr id="331" name="Google Shape;331;p25"/>
          <p:cNvGrpSpPr/>
          <p:nvPr/>
        </p:nvGrpSpPr>
        <p:grpSpPr>
          <a:xfrm>
            <a:off x="423936" y="337514"/>
            <a:ext cx="329212" cy="329212"/>
            <a:chOff x="1922075" y="1629000"/>
            <a:chExt cx="437200" cy="437200"/>
          </a:xfrm>
        </p:grpSpPr>
        <p:sp>
          <p:nvSpPr>
            <p:cNvPr id="332" name="Google Shape;332;p25"/>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5"/>
          <p:cNvSpPr/>
          <p:nvPr/>
        </p:nvSpPr>
        <p:spPr>
          <a:xfrm>
            <a:off x="258175" y="792425"/>
            <a:ext cx="4088700" cy="7908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
                <a:latin typeface="Roboto"/>
                <a:ea typeface="Roboto"/>
                <a:cs typeface="Roboto"/>
                <a:sym typeface="Roboto"/>
              </a:rPr>
              <a:t>Complete the album with pictures and descriptions of some of the most famous Suffragettes. </a:t>
            </a:r>
            <a:endParaRPr>
              <a:latin typeface="Roboto"/>
              <a:ea typeface="Roboto"/>
              <a:cs typeface="Roboto"/>
              <a:sym typeface="Roboto"/>
            </a:endParaRPr>
          </a:p>
        </p:txBody>
      </p:sp>
      <p:grpSp>
        <p:nvGrpSpPr>
          <p:cNvPr id="335" name="Google Shape;335;p25"/>
          <p:cNvGrpSpPr/>
          <p:nvPr/>
        </p:nvGrpSpPr>
        <p:grpSpPr>
          <a:xfrm>
            <a:off x="331359" y="1725050"/>
            <a:ext cx="4025452" cy="3103347"/>
            <a:chOff x="1926350" y="995225"/>
            <a:chExt cx="428650" cy="356600"/>
          </a:xfrm>
        </p:grpSpPr>
        <p:sp>
          <p:nvSpPr>
            <p:cNvPr id="336" name="Google Shape;336;p25"/>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5"/>
          <p:cNvSpPr/>
          <p:nvPr/>
        </p:nvSpPr>
        <p:spPr>
          <a:xfrm>
            <a:off x="472100" y="1708925"/>
            <a:ext cx="1012800" cy="790800"/>
          </a:xfrm>
          <a:prstGeom prst="wedgeRoundRectCallout">
            <a:avLst>
              <a:gd name="adj1" fmla="val 82057"/>
              <a:gd name="adj2" fmla="val 6253"/>
              <a:gd name="adj3" fmla="val 0"/>
            </a:avLst>
          </a:prstGeom>
          <a:solidFill>
            <a:schemeClr val="lt1"/>
          </a:solidFill>
          <a:ln w="2857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5"/>
          <p:cNvSpPr/>
          <p:nvPr/>
        </p:nvSpPr>
        <p:spPr>
          <a:xfrm>
            <a:off x="1578450" y="2579025"/>
            <a:ext cx="1012800" cy="790800"/>
          </a:xfrm>
          <a:prstGeom prst="wedgeRoundRectCallout">
            <a:avLst>
              <a:gd name="adj1" fmla="val -74761"/>
              <a:gd name="adj2" fmla="val 13126"/>
              <a:gd name="adj3" fmla="val 0"/>
            </a:avLst>
          </a:prstGeom>
          <a:solidFill>
            <a:schemeClr val="lt1"/>
          </a:solidFill>
          <a:ln w="2857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a:off x="619550" y="3509725"/>
            <a:ext cx="1012800" cy="790800"/>
          </a:xfrm>
          <a:prstGeom prst="wedgeRoundRectCallout">
            <a:avLst>
              <a:gd name="adj1" fmla="val 74294"/>
              <a:gd name="adj2" fmla="val 18554"/>
              <a:gd name="adj3" fmla="val 0"/>
            </a:avLst>
          </a:prstGeom>
          <a:solidFill>
            <a:schemeClr val="lt1"/>
          </a:solidFill>
          <a:ln w="2857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a:off x="2851975" y="1856150"/>
            <a:ext cx="1012800" cy="790800"/>
          </a:xfrm>
          <a:prstGeom prst="wedgeRoundRectCallout">
            <a:avLst>
              <a:gd name="adj1" fmla="val -20863"/>
              <a:gd name="adj2" fmla="val 70960"/>
              <a:gd name="adj3" fmla="val 0"/>
            </a:avLst>
          </a:prstGeom>
          <a:solidFill>
            <a:schemeClr val="lt1"/>
          </a:solidFill>
          <a:ln w="2857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a:off x="3334075" y="2919875"/>
            <a:ext cx="1012800" cy="790800"/>
          </a:xfrm>
          <a:prstGeom prst="wedgeRoundRectCallout">
            <a:avLst>
              <a:gd name="adj1" fmla="val -64578"/>
              <a:gd name="adj2" fmla="val 34693"/>
              <a:gd name="adj3" fmla="val 0"/>
            </a:avLst>
          </a:prstGeom>
          <a:solidFill>
            <a:schemeClr val="lt1"/>
          </a:solidFill>
          <a:ln w="2857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a:off x="4601575" y="792425"/>
            <a:ext cx="4088700" cy="7908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
                <a:latin typeface="Roboto"/>
                <a:ea typeface="Roboto"/>
                <a:cs typeface="Roboto"/>
                <a:sym typeface="Roboto"/>
              </a:rPr>
              <a:t>Write a position paper regarding the importance of women gaining the right to vote. </a:t>
            </a:r>
            <a:endParaRPr>
              <a:latin typeface="Roboto"/>
              <a:ea typeface="Roboto"/>
              <a:cs typeface="Roboto"/>
              <a:sym typeface="Roboto"/>
            </a:endParaRPr>
          </a:p>
        </p:txBody>
      </p:sp>
      <p:sp>
        <p:nvSpPr>
          <p:cNvPr id="346" name="Google Shape;346;p25"/>
          <p:cNvSpPr/>
          <p:nvPr/>
        </p:nvSpPr>
        <p:spPr>
          <a:xfrm>
            <a:off x="4691100" y="1730900"/>
            <a:ext cx="3560100" cy="3048600"/>
          </a:xfrm>
          <a:prstGeom prst="foldedCorner">
            <a:avLst>
              <a:gd name="adj" fmla="val 16667"/>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25"/>
          <p:cNvCxnSpPr/>
          <p:nvPr/>
        </p:nvCxnSpPr>
        <p:spPr>
          <a:xfrm>
            <a:off x="4887800" y="20360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48" name="Google Shape;348;p25"/>
          <p:cNvCxnSpPr/>
          <p:nvPr/>
        </p:nvCxnSpPr>
        <p:spPr>
          <a:xfrm>
            <a:off x="4887800" y="22646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49" name="Google Shape;349;p25"/>
          <p:cNvCxnSpPr/>
          <p:nvPr/>
        </p:nvCxnSpPr>
        <p:spPr>
          <a:xfrm>
            <a:off x="4887800" y="24932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0" name="Google Shape;350;p25"/>
          <p:cNvCxnSpPr/>
          <p:nvPr/>
        </p:nvCxnSpPr>
        <p:spPr>
          <a:xfrm>
            <a:off x="4887800" y="27218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1" name="Google Shape;351;p25"/>
          <p:cNvCxnSpPr/>
          <p:nvPr/>
        </p:nvCxnSpPr>
        <p:spPr>
          <a:xfrm>
            <a:off x="4887800" y="29504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2" name="Google Shape;352;p25"/>
          <p:cNvCxnSpPr/>
          <p:nvPr/>
        </p:nvCxnSpPr>
        <p:spPr>
          <a:xfrm>
            <a:off x="4887800" y="31790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3" name="Google Shape;353;p25"/>
          <p:cNvCxnSpPr/>
          <p:nvPr/>
        </p:nvCxnSpPr>
        <p:spPr>
          <a:xfrm>
            <a:off x="4887800" y="34076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4" name="Google Shape;354;p25"/>
          <p:cNvCxnSpPr/>
          <p:nvPr/>
        </p:nvCxnSpPr>
        <p:spPr>
          <a:xfrm>
            <a:off x="4887800" y="36362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5" name="Google Shape;355;p25"/>
          <p:cNvCxnSpPr/>
          <p:nvPr/>
        </p:nvCxnSpPr>
        <p:spPr>
          <a:xfrm>
            <a:off x="4887800" y="38648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6" name="Google Shape;356;p25"/>
          <p:cNvCxnSpPr/>
          <p:nvPr/>
        </p:nvCxnSpPr>
        <p:spPr>
          <a:xfrm>
            <a:off x="4887800" y="4093400"/>
            <a:ext cx="3186300" cy="0"/>
          </a:xfrm>
          <a:prstGeom prst="straightConnector1">
            <a:avLst/>
          </a:prstGeom>
          <a:noFill/>
          <a:ln w="19050" cap="flat" cmpd="sng">
            <a:solidFill>
              <a:srgbClr val="000000"/>
            </a:solidFill>
            <a:prstDash val="solid"/>
            <a:round/>
            <a:headEnd type="none" w="med" len="med"/>
            <a:tailEnd type="none" w="med" len="med"/>
          </a:ln>
        </p:spPr>
      </p:cxnSp>
      <p:cxnSp>
        <p:nvCxnSpPr>
          <p:cNvPr id="357" name="Google Shape;357;p25"/>
          <p:cNvCxnSpPr/>
          <p:nvPr/>
        </p:nvCxnSpPr>
        <p:spPr>
          <a:xfrm>
            <a:off x="4887800" y="4322000"/>
            <a:ext cx="3186300" cy="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body" idx="1"/>
          </p:nvPr>
        </p:nvSpPr>
        <p:spPr>
          <a:xfrm>
            <a:off x="1804525" y="854775"/>
            <a:ext cx="5581200" cy="35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rgbClr val="A64D79"/>
                </a:solidFill>
                <a:latin typeface="Roboto"/>
                <a:ea typeface="Roboto"/>
                <a:cs typeface="Roboto"/>
                <a:sym typeface="Roboto"/>
              </a:rPr>
              <a:t>This was the beginning of a campaign the like of which was never known in England, or for that matter in any other country…..we interrupted a great many meetings……and we were violently thrown out and insulted. Often we were painfully bruised and hurt.</a:t>
            </a:r>
            <a:endParaRPr sz="1800">
              <a:solidFill>
                <a:srgbClr val="A64D79"/>
              </a:solidFill>
              <a:latin typeface="Roboto"/>
              <a:ea typeface="Roboto"/>
              <a:cs typeface="Roboto"/>
              <a:sym typeface="Roboto"/>
            </a:endParaRPr>
          </a:p>
          <a:p>
            <a:pPr marL="0" lvl="0" indent="0" algn="l" rtl="0">
              <a:spcBef>
                <a:spcPts val="600"/>
              </a:spcBef>
              <a:spcAft>
                <a:spcPts val="0"/>
              </a:spcAft>
              <a:buNone/>
            </a:pPr>
            <a:endParaRPr sz="1800" i="0">
              <a:solidFill>
                <a:srgbClr val="A64D79"/>
              </a:solidFill>
              <a:latin typeface="Roboto"/>
              <a:ea typeface="Roboto"/>
              <a:cs typeface="Roboto"/>
              <a:sym typeface="Roboto"/>
            </a:endParaRPr>
          </a:p>
          <a:p>
            <a:pPr marL="457200" lvl="0" indent="-342900" algn="l" rtl="0">
              <a:spcBef>
                <a:spcPts val="600"/>
              </a:spcBef>
              <a:spcAft>
                <a:spcPts val="0"/>
              </a:spcAft>
              <a:buClr>
                <a:srgbClr val="000000"/>
              </a:buClr>
              <a:buSzPts val="1800"/>
              <a:buFont typeface="Roboto"/>
              <a:buChar char="-"/>
            </a:pPr>
            <a:r>
              <a:rPr lang="en" sz="1800" i="0">
                <a:solidFill>
                  <a:srgbClr val="000000"/>
                </a:solidFill>
                <a:latin typeface="Roboto"/>
                <a:ea typeface="Roboto"/>
                <a:cs typeface="Roboto"/>
                <a:sym typeface="Roboto"/>
              </a:rPr>
              <a:t>Emmeline Pankhurst in her autobiography</a:t>
            </a:r>
            <a:endParaRPr sz="1800" i="0">
              <a:solidFill>
                <a:srgbClr val="000000"/>
              </a:solidFill>
              <a:latin typeface="Roboto"/>
              <a:ea typeface="Roboto"/>
              <a:cs typeface="Roboto"/>
              <a:sym typeface="Roboto"/>
            </a:endParaRPr>
          </a:p>
        </p:txBody>
      </p:sp>
      <p:sp>
        <p:nvSpPr>
          <p:cNvPr id="76" name="Google Shape;76;p1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2" name="Google Shape;82;p14"/>
          <p:cNvSpPr/>
          <p:nvPr/>
        </p:nvSpPr>
        <p:spPr>
          <a:xfrm>
            <a:off x="334375" y="634300"/>
            <a:ext cx="3638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LEARNING OBJECTIVES</a:t>
            </a:r>
            <a:endParaRPr sz="2000" b="1">
              <a:solidFill>
                <a:srgbClr val="FFFFFF"/>
              </a:solidFill>
              <a:latin typeface="Roboto"/>
              <a:ea typeface="Roboto"/>
              <a:cs typeface="Roboto"/>
              <a:sym typeface="Roboto"/>
            </a:endParaRPr>
          </a:p>
        </p:txBody>
      </p:sp>
      <p:pic>
        <p:nvPicPr>
          <p:cNvPr id="83" name="Google Shape;83;p14"/>
          <p:cNvPicPr preferRelativeResize="0"/>
          <p:nvPr/>
        </p:nvPicPr>
        <p:blipFill>
          <a:blip r:embed="rId3">
            <a:alphaModFix/>
          </a:blip>
          <a:stretch>
            <a:fillRect/>
          </a:stretch>
        </p:blipFill>
        <p:spPr>
          <a:xfrm>
            <a:off x="4071950" y="501925"/>
            <a:ext cx="548700" cy="661101"/>
          </a:xfrm>
          <a:prstGeom prst="rect">
            <a:avLst/>
          </a:prstGeom>
          <a:noFill/>
          <a:ln>
            <a:noFill/>
          </a:ln>
        </p:spPr>
      </p:pic>
      <p:pic>
        <p:nvPicPr>
          <p:cNvPr id="84" name="Google Shape;84;p14"/>
          <p:cNvPicPr preferRelativeResize="0"/>
          <p:nvPr/>
        </p:nvPicPr>
        <p:blipFill>
          <a:blip r:embed="rId4">
            <a:alphaModFix/>
          </a:blip>
          <a:stretch>
            <a:fillRect/>
          </a:stretch>
        </p:blipFill>
        <p:spPr>
          <a:xfrm>
            <a:off x="4110452" y="593159"/>
            <a:ext cx="376751" cy="405754"/>
          </a:xfrm>
          <a:prstGeom prst="rect">
            <a:avLst/>
          </a:prstGeom>
          <a:noFill/>
          <a:ln>
            <a:noFill/>
          </a:ln>
        </p:spPr>
      </p:pic>
      <p:sp>
        <p:nvSpPr>
          <p:cNvPr id="85" name="Google Shape;85;p14"/>
          <p:cNvSpPr/>
          <p:nvPr/>
        </p:nvSpPr>
        <p:spPr>
          <a:xfrm>
            <a:off x="4677775" y="634300"/>
            <a:ext cx="17220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FFFFFF"/>
                </a:solidFill>
                <a:latin typeface="Roboto"/>
                <a:ea typeface="Roboto"/>
                <a:cs typeface="Roboto"/>
                <a:sym typeface="Roboto"/>
              </a:rPr>
              <a:t>KEY WORDS</a:t>
            </a:r>
            <a:endParaRPr sz="2000" b="1">
              <a:solidFill>
                <a:srgbClr val="FFFFFF"/>
              </a:solidFill>
              <a:latin typeface="Roboto"/>
              <a:ea typeface="Roboto"/>
              <a:cs typeface="Roboto"/>
              <a:sym typeface="Roboto"/>
            </a:endParaRPr>
          </a:p>
        </p:txBody>
      </p:sp>
      <p:sp>
        <p:nvSpPr>
          <p:cNvPr id="86" name="Google Shape;86;p14"/>
          <p:cNvSpPr/>
          <p:nvPr/>
        </p:nvSpPr>
        <p:spPr>
          <a:xfrm>
            <a:off x="363875" y="1111525"/>
            <a:ext cx="3638700" cy="2383500"/>
          </a:xfrm>
          <a:prstGeom prst="roundRect">
            <a:avLst>
              <a:gd name="adj" fmla="val 16667"/>
            </a:avLst>
          </a:prstGeom>
          <a:solidFill>
            <a:srgbClr val="C27BA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At the end of the module, students should be able to:</a:t>
            </a:r>
            <a:endParaRPr b="1">
              <a:solidFill>
                <a:schemeClr val="lt1"/>
              </a:solidFill>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Discuss some of the famous Suffragettes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Assess the actions taken by the Suffragettes in Britain</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Evaluate the impact of the Suffrage Movement</a:t>
            </a:r>
            <a:endParaRPr>
              <a:latin typeface="Roboto"/>
              <a:ea typeface="Roboto"/>
              <a:cs typeface="Roboto"/>
              <a:sym typeface="Roboto"/>
            </a:endParaRPr>
          </a:p>
        </p:txBody>
      </p:sp>
      <p:sp>
        <p:nvSpPr>
          <p:cNvPr id="87" name="Google Shape;87;p14"/>
          <p:cNvSpPr/>
          <p:nvPr/>
        </p:nvSpPr>
        <p:spPr>
          <a:xfrm>
            <a:off x="4710775" y="1094200"/>
            <a:ext cx="3230400" cy="2383500"/>
          </a:xfrm>
          <a:prstGeom prst="roundRect">
            <a:avLst>
              <a:gd name="adj" fmla="val 1666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Suffragettes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Suffragists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Force feeding</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Hunger strike</a:t>
            </a:r>
            <a:endParaRPr>
              <a:latin typeface="Roboto"/>
              <a:ea typeface="Roboto"/>
              <a:cs typeface="Roboto"/>
              <a:sym typeface="Roboto"/>
            </a:endParaRPr>
          </a:p>
        </p:txBody>
      </p:sp>
      <p:grpSp>
        <p:nvGrpSpPr>
          <p:cNvPr id="88" name="Google Shape;88;p14"/>
          <p:cNvGrpSpPr/>
          <p:nvPr/>
        </p:nvGrpSpPr>
        <p:grpSpPr>
          <a:xfrm>
            <a:off x="460676" y="659147"/>
            <a:ext cx="322773" cy="343914"/>
            <a:chOff x="5970800" y="1619250"/>
            <a:chExt cx="428650" cy="456725"/>
          </a:xfrm>
        </p:grpSpPr>
        <p:sp>
          <p:nvSpPr>
            <p:cNvPr id="89" name="Google Shape;89;p1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99" name="Google Shape;99;p15"/>
          <p:cNvSpPr/>
          <p:nvPr/>
        </p:nvSpPr>
        <p:spPr>
          <a:xfrm>
            <a:off x="334375" y="405700"/>
            <a:ext cx="3638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MODULE CONTENT</a:t>
            </a:r>
            <a:endParaRPr sz="2000" b="1">
              <a:solidFill>
                <a:srgbClr val="FFFFFF"/>
              </a:solidFill>
              <a:latin typeface="Roboto"/>
              <a:ea typeface="Roboto"/>
              <a:cs typeface="Roboto"/>
              <a:sym typeface="Roboto"/>
            </a:endParaRPr>
          </a:p>
        </p:txBody>
      </p:sp>
      <p:grpSp>
        <p:nvGrpSpPr>
          <p:cNvPr id="100" name="Google Shape;100;p15"/>
          <p:cNvGrpSpPr/>
          <p:nvPr/>
        </p:nvGrpSpPr>
        <p:grpSpPr>
          <a:xfrm>
            <a:off x="434405" y="468231"/>
            <a:ext cx="322773" cy="268520"/>
            <a:chOff x="1926350" y="995225"/>
            <a:chExt cx="428650" cy="356600"/>
          </a:xfrm>
        </p:grpSpPr>
        <p:sp>
          <p:nvSpPr>
            <p:cNvPr id="101" name="Google Shape;101;p15"/>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5"/>
          <p:cNvSpPr/>
          <p:nvPr/>
        </p:nvSpPr>
        <p:spPr>
          <a:xfrm>
            <a:off x="363875" y="1035325"/>
            <a:ext cx="3638700" cy="1692000"/>
          </a:xfrm>
          <a:prstGeom prst="roundRect">
            <a:avLst>
              <a:gd name="adj" fmla="val 16667"/>
            </a:avLst>
          </a:prstGeom>
          <a:solidFill>
            <a:srgbClr val="C27BA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Roboto"/>
              <a:ea typeface="Roboto"/>
              <a:cs typeface="Roboto"/>
              <a:sym typeface="Roboto"/>
            </a:endParaRPr>
          </a:p>
          <a:p>
            <a:pPr marL="0" lvl="0" indent="0" algn="l" rtl="0">
              <a:spcBef>
                <a:spcPts val="0"/>
              </a:spcBef>
              <a:spcAft>
                <a:spcPts val="0"/>
              </a:spcAft>
              <a:buNone/>
            </a:pPr>
            <a:r>
              <a:rPr lang="en" b="1">
                <a:solidFill>
                  <a:schemeClr val="lt1"/>
                </a:solidFill>
                <a:latin typeface="Roboto"/>
                <a:ea typeface="Roboto"/>
                <a:cs typeface="Roboto"/>
                <a:sym typeface="Roboto"/>
              </a:rPr>
              <a:t>This module includes the following topics:</a:t>
            </a:r>
            <a:endParaRPr b="1">
              <a:solidFill>
                <a:schemeClr val="lt1"/>
              </a:solidFill>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Famous Suffragettes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Suffragette actions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Right to suffrage in the world and impact of the movement</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106" name="Google Shape;106;p15"/>
          <p:cNvPicPr preferRelativeResize="0"/>
          <p:nvPr/>
        </p:nvPicPr>
        <p:blipFill>
          <a:blip r:embed="rId4">
            <a:alphaModFix/>
          </a:blip>
          <a:stretch>
            <a:fillRect/>
          </a:stretch>
        </p:blipFill>
        <p:spPr>
          <a:xfrm>
            <a:off x="4078775" y="1035325"/>
            <a:ext cx="4731125" cy="2956950"/>
          </a:xfrm>
          <a:prstGeom prst="rect">
            <a:avLst/>
          </a:prstGeom>
          <a:noFill/>
          <a:ln w="28575" cap="flat" cmpd="sng">
            <a:solidFill>
              <a:srgbClr val="000000"/>
            </a:solidFill>
            <a:prstDash val="solid"/>
            <a:round/>
            <a:headEnd type="none" w="sm" len="sm"/>
            <a:tailEnd type="none" w="sm" len="sm"/>
          </a:ln>
        </p:spPr>
      </p:pic>
      <p:sp>
        <p:nvSpPr>
          <p:cNvPr id="107" name="Google Shape;107;p15"/>
          <p:cNvSpPr txBox="1"/>
          <p:nvPr/>
        </p:nvSpPr>
        <p:spPr>
          <a:xfrm>
            <a:off x="4074175" y="4047825"/>
            <a:ext cx="4255800" cy="393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b="1">
                <a:latin typeface="Roboto"/>
                <a:ea typeface="Roboto"/>
                <a:cs typeface="Roboto"/>
                <a:sym typeface="Roboto"/>
              </a:rPr>
              <a:t>Emmeline Pankhurst, founder of the Women's Social and Political Union who fought for women's right to vote, pictured leaving prison with her daughter, Christabel, in 1908</a:t>
            </a:r>
            <a:endParaRPr sz="1200" b="1">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l="28303" t="3230" r="22335" b="4458"/>
          <a:stretch/>
        </p:blipFill>
        <p:spPr>
          <a:xfrm>
            <a:off x="258175" y="1084200"/>
            <a:ext cx="2328400" cy="3786324"/>
          </a:xfrm>
          <a:prstGeom prst="rect">
            <a:avLst/>
          </a:prstGeom>
          <a:noFill/>
          <a:ln>
            <a:noFill/>
          </a:ln>
        </p:spPr>
      </p:pic>
      <p:sp>
        <p:nvSpPr>
          <p:cNvPr id="113" name="Google Shape;113;p16"/>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4" name="Google Shape;114;p16"/>
          <p:cNvSpPr/>
          <p:nvPr/>
        </p:nvSpPr>
        <p:spPr>
          <a:xfrm>
            <a:off x="258175" y="329500"/>
            <a:ext cx="31872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chemeClr val="lt1"/>
                </a:solidFill>
                <a:latin typeface="Roboto"/>
                <a:ea typeface="Roboto"/>
                <a:cs typeface="Roboto"/>
                <a:sym typeface="Roboto"/>
              </a:rPr>
              <a:t>THE </a:t>
            </a:r>
            <a:r>
              <a:rPr lang="en" sz="2000" b="1">
                <a:solidFill>
                  <a:srgbClr val="A64D79"/>
                </a:solidFill>
                <a:latin typeface="Roboto"/>
                <a:ea typeface="Roboto"/>
                <a:cs typeface="Roboto"/>
                <a:sym typeface="Roboto"/>
              </a:rPr>
              <a:t>SUFFRAGETTES</a:t>
            </a:r>
            <a:endParaRPr sz="2000" b="1">
              <a:solidFill>
                <a:srgbClr val="A64D79"/>
              </a:solidFill>
              <a:latin typeface="Roboto"/>
              <a:ea typeface="Roboto"/>
              <a:cs typeface="Roboto"/>
              <a:sym typeface="Roboto"/>
            </a:endParaRPr>
          </a:p>
        </p:txBody>
      </p:sp>
      <p:grpSp>
        <p:nvGrpSpPr>
          <p:cNvPr id="115" name="Google Shape;115;p16"/>
          <p:cNvGrpSpPr/>
          <p:nvPr/>
        </p:nvGrpSpPr>
        <p:grpSpPr>
          <a:xfrm>
            <a:off x="368528" y="347444"/>
            <a:ext cx="302555" cy="357713"/>
            <a:chOff x="4636075" y="261925"/>
            <a:chExt cx="401800" cy="475050"/>
          </a:xfrm>
        </p:grpSpPr>
        <p:sp>
          <p:nvSpPr>
            <p:cNvPr id="116" name="Google Shape;116;p16"/>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0" name="Google Shape;120;p16"/>
          <p:cNvPicPr preferRelativeResize="0"/>
          <p:nvPr/>
        </p:nvPicPr>
        <p:blipFill rotWithShape="1">
          <a:blip r:embed="rId4">
            <a:alphaModFix/>
          </a:blip>
          <a:srcRect l="39088" r="39933"/>
          <a:stretch/>
        </p:blipFill>
        <p:spPr>
          <a:xfrm>
            <a:off x="216375" y="2076250"/>
            <a:ext cx="1189976" cy="2836300"/>
          </a:xfrm>
          <a:prstGeom prst="rect">
            <a:avLst/>
          </a:prstGeom>
          <a:noFill/>
          <a:ln>
            <a:noFill/>
          </a:ln>
        </p:spPr>
      </p:pic>
      <p:sp>
        <p:nvSpPr>
          <p:cNvPr id="121" name="Google Shape;121;p16"/>
          <p:cNvSpPr txBox="1"/>
          <p:nvPr/>
        </p:nvSpPr>
        <p:spPr>
          <a:xfrm>
            <a:off x="2173450" y="776925"/>
            <a:ext cx="6618600" cy="9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Light"/>
                <a:ea typeface="Roboto Light"/>
                <a:cs typeface="Roboto Light"/>
                <a:sym typeface="Roboto Light"/>
              </a:rPr>
              <a:t>As early as 1897, women were working to have the right to vote. It was Millicent Fawcett, founder of the National Union of Women’s Suffrage, who believed that peaceful protest could attain such a goal. </a:t>
            </a:r>
            <a:endParaRPr>
              <a:latin typeface="Roboto Light"/>
              <a:ea typeface="Roboto Light"/>
              <a:cs typeface="Roboto Light"/>
              <a:sym typeface="Roboto Light"/>
            </a:endParaRPr>
          </a:p>
        </p:txBody>
      </p:sp>
      <p:pic>
        <p:nvPicPr>
          <p:cNvPr id="122" name="Google Shape;122;p16"/>
          <p:cNvPicPr preferRelativeResize="0"/>
          <p:nvPr/>
        </p:nvPicPr>
        <p:blipFill>
          <a:blip r:embed="rId5">
            <a:alphaModFix/>
          </a:blip>
          <a:stretch>
            <a:fillRect/>
          </a:stretch>
        </p:blipFill>
        <p:spPr>
          <a:xfrm>
            <a:off x="7361375" y="1341600"/>
            <a:ext cx="1430675" cy="1970000"/>
          </a:xfrm>
          <a:prstGeom prst="rect">
            <a:avLst/>
          </a:prstGeom>
          <a:noFill/>
          <a:ln w="19050" cap="flat" cmpd="sng">
            <a:solidFill>
              <a:srgbClr val="000000"/>
            </a:solidFill>
            <a:prstDash val="solid"/>
            <a:round/>
            <a:headEnd type="none" w="sm" len="sm"/>
            <a:tailEnd type="none" w="sm" len="sm"/>
          </a:ln>
        </p:spPr>
      </p:pic>
      <p:sp>
        <p:nvSpPr>
          <p:cNvPr id="123" name="Google Shape;123;p16"/>
          <p:cNvSpPr txBox="1"/>
          <p:nvPr/>
        </p:nvSpPr>
        <p:spPr>
          <a:xfrm>
            <a:off x="7331375" y="3313075"/>
            <a:ext cx="15366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Image of Millicent Fawcett</a:t>
            </a:r>
            <a:endParaRPr sz="1200" b="1">
              <a:latin typeface="Roboto"/>
              <a:ea typeface="Roboto"/>
              <a:cs typeface="Roboto"/>
              <a:sym typeface="Roboto"/>
            </a:endParaRPr>
          </a:p>
        </p:txBody>
      </p:sp>
      <p:sp>
        <p:nvSpPr>
          <p:cNvPr id="124" name="Google Shape;124;p16"/>
          <p:cNvSpPr txBox="1"/>
          <p:nvPr/>
        </p:nvSpPr>
        <p:spPr>
          <a:xfrm>
            <a:off x="2259525" y="1535775"/>
            <a:ext cx="2100600" cy="393600"/>
          </a:xfrm>
          <a:prstGeom prst="rect">
            <a:avLst/>
          </a:prstGeom>
          <a:solidFill>
            <a:srgbClr val="A64D7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MILLICENT FAWCETT</a:t>
            </a:r>
            <a:endParaRPr b="1">
              <a:solidFill>
                <a:schemeClr val="lt1"/>
              </a:solidFill>
              <a:latin typeface="Roboto"/>
              <a:ea typeface="Roboto"/>
              <a:cs typeface="Roboto"/>
              <a:sym typeface="Roboto"/>
            </a:endParaRPr>
          </a:p>
        </p:txBody>
      </p:sp>
      <p:sp>
        <p:nvSpPr>
          <p:cNvPr id="125" name="Google Shape;125;p16"/>
          <p:cNvSpPr txBox="1"/>
          <p:nvPr/>
        </p:nvSpPr>
        <p:spPr>
          <a:xfrm>
            <a:off x="2259525" y="1994725"/>
            <a:ext cx="4889700" cy="1675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Born on June 11, 1847, in England, Millicent Fawcett served as the leader of suffragette movement in England for 50 years. Aside from being the founder of a women’s union, Fawcett also established the Newnham College, one of the first university colleges for women in England.</a:t>
            </a:r>
            <a:endParaRPr>
              <a:latin typeface="Roboto Light"/>
              <a:ea typeface="Roboto Light"/>
              <a:cs typeface="Roboto Light"/>
              <a:sym typeface="Roboto Light"/>
            </a:endParaRPr>
          </a:p>
          <a:p>
            <a:pPr marL="0" lvl="0" indent="0" algn="just" rtl="0">
              <a:spcBef>
                <a:spcPts val="0"/>
              </a:spcBef>
              <a:spcAft>
                <a:spcPts val="0"/>
              </a:spcAft>
              <a:buNone/>
            </a:pPr>
            <a:r>
              <a:rPr lang="en">
                <a:latin typeface="Roboto Light"/>
                <a:ea typeface="Roboto Light"/>
                <a:cs typeface="Roboto Light"/>
                <a:sym typeface="Roboto Light"/>
              </a:rPr>
              <a:t>Fawcett argued that women should be given the right to take part in the process of lawmaking (though voting) as women obey laws. Among her arguments were the following:</a:t>
            </a:r>
            <a:endParaRPr>
              <a:latin typeface="Roboto Light"/>
              <a:ea typeface="Roboto Light"/>
              <a:cs typeface="Roboto Light"/>
              <a:sym typeface="Roboto Light"/>
            </a:endParaRPr>
          </a:p>
          <a:p>
            <a:pPr marL="457200" lvl="0" indent="-317500" algn="just" rtl="0">
              <a:spcBef>
                <a:spcPts val="0"/>
              </a:spcBef>
              <a:spcAft>
                <a:spcPts val="0"/>
              </a:spcAft>
              <a:buSzPts val="1400"/>
              <a:buFont typeface="Roboto Light"/>
              <a:buChar char="●"/>
            </a:pPr>
            <a:r>
              <a:rPr lang="en">
                <a:latin typeface="Roboto Light"/>
                <a:ea typeface="Roboto Light"/>
                <a:cs typeface="Roboto Light"/>
                <a:sym typeface="Roboto Light"/>
              </a:rPr>
              <a:t>Women pay taxes like men</a:t>
            </a:r>
            <a:endParaRPr>
              <a:latin typeface="Roboto Light"/>
              <a:ea typeface="Roboto Light"/>
              <a:cs typeface="Roboto Light"/>
              <a:sym typeface="Roboto Light"/>
            </a:endParaRPr>
          </a:p>
          <a:p>
            <a:pPr marL="457200" lvl="0" indent="-317500" algn="just" rtl="0">
              <a:spcBef>
                <a:spcPts val="0"/>
              </a:spcBef>
              <a:spcAft>
                <a:spcPts val="0"/>
              </a:spcAft>
              <a:buSzPts val="1400"/>
              <a:buFont typeface="Roboto Light"/>
              <a:buChar char="●"/>
            </a:pPr>
            <a:r>
              <a:rPr lang="en">
                <a:latin typeface="Roboto Light"/>
                <a:ea typeface="Roboto Light"/>
                <a:cs typeface="Roboto Light"/>
                <a:sym typeface="Roboto Light"/>
              </a:rPr>
              <a:t>Women were permitted to hold responsible posts like in school boards</a:t>
            </a:r>
            <a:endParaRPr>
              <a:latin typeface="Roboto Light"/>
              <a:ea typeface="Roboto Light"/>
              <a:cs typeface="Roboto Light"/>
              <a:sym typeface="Roboto Light"/>
            </a:endParaRPr>
          </a:p>
          <a:p>
            <a:pPr marL="457200" lvl="0" indent="-317500" algn="just" rtl="0">
              <a:spcBef>
                <a:spcPts val="0"/>
              </a:spcBef>
              <a:spcAft>
                <a:spcPts val="0"/>
              </a:spcAft>
              <a:buSzPts val="1400"/>
              <a:buFont typeface="Roboto Light"/>
              <a:buChar char="●"/>
            </a:pPr>
            <a:r>
              <a:rPr lang="en">
                <a:latin typeface="Roboto Light"/>
                <a:ea typeface="Roboto Light"/>
                <a:cs typeface="Roboto Light"/>
                <a:sym typeface="Roboto Light"/>
              </a:rPr>
              <a:t>Wealthy women employed laborers who could vote </a:t>
            </a:r>
            <a:endParaRPr>
              <a:latin typeface="Roboto Light"/>
              <a:ea typeface="Roboto Light"/>
              <a:cs typeface="Roboto Light"/>
              <a:sym typeface="Roboto Light"/>
            </a:endParaRPr>
          </a:p>
          <a:p>
            <a:pPr marL="0" lvl="0" indent="0" algn="just" rtl="0">
              <a:spcBef>
                <a:spcPts val="0"/>
              </a:spcBef>
              <a:spcAft>
                <a:spcPts val="0"/>
              </a:spcAft>
              <a:buNone/>
            </a:pPr>
            <a:endParaRPr>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31" name="Google Shape;131;p17"/>
          <p:cNvSpPr/>
          <p:nvPr/>
        </p:nvSpPr>
        <p:spPr>
          <a:xfrm>
            <a:off x="258175" y="329500"/>
            <a:ext cx="31872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chemeClr val="lt1"/>
                </a:solidFill>
                <a:latin typeface="Roboto"/>
                <a:ea typeface="Roboto"/>
                <a:cs typeface="Roboto"/>
                <a:sym typeface="Roboto"/>
              </a:rPr>
              <a:t>THE </a:t>
            </a:r>
            <a:r>
              <a:rPr lang="en" sz="2000" b="1">
                <a:solidFill>
                  <a:srgbClr val="A64D79"/>
                </a:solidFill>
                <a:latin typeface="Roboto"/>
                <a:ea typeface="Roboto"/>
                <a:cs typeface="Roboto"/>
                <a:sym typeface="Roboto"/>
              </a:rPr>
              <a:t>SUFFRAGETTES</a:t>
            </a:r>
            <a:endParaRPr sz="2000" b="1">
              <a:solidFill>
                <a:srgbClr val="A64D79"/>
              </a:solidFill>
              <a:latin typeface="Roboto"/>
              <a:ea typeface="Roboto"/>
              <a:cs typeface="Roboto"/>
              <a:sym typeface="Roboto"/>
            </a:endParaRPr>
          </a:p>
        </p:txBody>
      </p:sp>
      <p:grpSp>
        <p:nvGrpSpPr>
          <p:cNvPr id="132" name="Google Shape;132;p17"/>
          <p:cNvGrpSpPr/>
          <p:nvPr/>
        </p:nvGrpSpPr>
        <p:grpSpPr>
          <a:xfrm>
            <a:off x="368528" y="347444"/>
            <a:ext cx="302555" cy="357713"/>
            <a:chOff x="4636075" y="261925"/>
            <a:chExt cx="401800" cy="475050"/>
          </a:xfrm>
        </p:grpSpPr>
        <p:sp>
          <p:nvSpPr>
            <p:cNvPr id="133" name="Google Shape;133;p17"/>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7" name="Google Shape;137;p17"/>
          <p:cNvPicPr preferRelativeResize="0"/>
          <p:nvPr/>
        </p:nvPicPr>
        <p:blipFill rotWithShape="1">
          <a:blip r:embed="rId3">
            <a:alphaModFix/>
          </a:blip>
          <a:srcRect b="11276"/>
          <a:stretch/>
        </p:blipFill>
        <p:spPr>
          <a:xfrm>
            <a:off x="368525" y="1135625"/>
            <a:ext cx="1979250" cy="2373000"/>
          </a:xfrm>
          <a:prstGeom prst="rect">
            <a:avLst/>
          </a:prstGeom>
          <a:noFill/>
          <a:ln w="28575" cap="flat" cmpd="sng">
            <a:solidFill>
              <a:srgbClr val="000000"/>
            </a:solidFill>
            <a:prstDash val="solid"/>
            <a:round/>
            <a:headEnd type="none" w="sm" len="sm"/>
            <a:tailEnd type="none" w="sm" len="sm"/>
          </a:ln>
        </p:spPr>
      </p:pic>
      <p:sp>
        <p:nvSpPr>
          <p:cNvPr id="138" name="Google Shape;138;p17"/>
          <p:cNvSpPr txBox="1"/>
          <p:nvPr/>
        </p:nvSpPr>
        <p:spPr>
          <a:xfrm>
            <a:off x="368525" y="3536075"/>
            <a:ext cx="19791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oboto"/>
                <a:ea typeface="Roboto"/>
                <a:cs typeface="Roboto"/>
                <a:sym typeface="Roboto"/>
              </a:rPr>
              <a:t>Image of Emmeline Pankhurst</a:t>
            </a:r>
            <a:endParaRPr sz="1200" b="1">
              <a:latin typeface="Roboto"/>
              <a:ea typeface="Roboto"/>
              <a:cs typeface="Roboto"/>
              <a:sym typeface="Roboto"/>
            </a:endParaRPr>
          </a:p>
        </p:txBody>
      </p:sp>
      <p:sp>
        <p:nvSpPr>
          <p:cNvPr id="139" name="Google Shape;139;p17"/>
          <p:cNvSpPr txBox="1"/>
          <p:nvPr/>
        </p:nvSpPr>
        <p:spPr>
          <a:xfrm>
            <a:off x="2402050" y="776925"/>
            <a:ext cx="6493200" cy="954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Amidst Fawcett’s effort in convincing the Parliament, her peaceful process turned slow. As a result, women expressed anger, which gave way to leftist suffragettes. </a:t>
            </a:r>
            <a:endParaRPr>
              <a:latin typeface="Roboto Light"/>
              <a:ea typeface="Roboto Light"/>
              <a:cs typeface="Roboto Light"/>
              <a:sym typeface="Roboto Light"/>
            </a:endParaRPr>
          </a:p>
        </p:txBody>
      </p:sp>
      <p:sp>
        <p:nvSpPr>
          <p:cNvPr id="140" name="Google Shape;140;p17"/>
          <p:cNvSpPr/>
          <p:nvPr/>
        </p:nvSpPr>
        <p:spPr>
          <a:xfrm>
            <a:off x="6072475" y="1429850"/>
            <a:ext cx="2718600" cy="954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Suffragettes were women who sought the right to vote in public elections. </a:t>
            </a:r>
            <a:endParaRPr>
              <a:latin typeface="Roboto"/>
              <a:ea typeface="Roboto"/>
              <a:cs typeface="Roboto"/>
              <a:sym typeface="Roboto"/>
            </a:endParaRPr>
          </a:p>
        </p:txBody>
      </p:sp>
      <p:grpSp>
        <p:nvGrpSpPr>
          <p:cNvPr id="141" name="Google Shape;141;p17"/>
          <p:cNvGrpSpPr/>
          <p:nvPr/>
        </p:nvGrpSpPr>
        <p:grpSpPr>
          <a:xfrm rot="-750170">
            <a:off x="5583403" y="1353998"/>
            <a:ext cx="413176" cy="518006"/>
            <a:chOff x="6730350" y="2315900"/>
            <a:chExt cx="257700" cy="420100"/>
          </a:xfrm>
        </p:grpSpPr>
        <p:sp>
          <p:nvSpPr>
            <p:cNvPr id="142" name="Google Shape;142;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txBox="1"/>
          <p:nvPr/>
        </p:nvSpPr>
        <p:spPr>
          <a:xfrm>
            <a:off x="2411925" y="1611975"/>
            <a:ext cx="2513100" cy="393600"/>
          </a:xfrm>
          <a:prstGeom prst="rect">
            <a:avLst/>
          </a:prstGeom>
          <a:solidFill>
            <a:srgbClr val="A64D7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EMMELINE PANKHURST</a:t>
            </a:r>
            <a:endParaRPr b="1">
              <a:solidFill>
                <a:schemeClr val="lt1"/>
              </a:solidFill>
              <a:latin typeface="Roboto"/>
              <a:ea typeface="Roboto"/>
              <a:cs typeface="Roboto"/>
              <a:sym typeface="Roboto"/>
            </a:endParaRPr>
          </a:p>
        </p:txBody>
      </p:sp>
      <p:sp>
        <p:nvSpPr>
          <p:cNvPr id="148" name="Google Shape;148;p17"/>
          <p:cNvSpPr txBox="1"/>
          <p:nvPr/>
        </p:nvSpPr>
        <p:spPr>
          <a:xfrm>
            <a:off x="2453700" y="2083000"/>
            <a:ext cx="3542700" cy="1224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Born on July 14, 1858, in Manchester, England, Emmeline Pankhurst founded the Women’s Social and Political Union, along with her daughters Christabel and Sylvia. </a:t>
            </a:r>
            <a:endParaRPr>
              <a:latin typeface="Roboto Light"/>
              <a:ea typeface="Roboto Light"/>
              <a:cs typeface="Roboto Light"/>
              <a:sym typeface="Roboto Light"/>
            </a:endParaRPr>
          </a:p>
        </p:txBody>
      </p:sp>
      <p:sp>
        <p:nvSpPr>
          <p:cNvPr id="149" name="Google Shape;149;p17"/>
          <p:cNvSpPr txBox="1"/>
          <p:nvPr/>
        </p:nvSpPr>
        <p:spPr>
          <a:xfrm>
            <a:off x="2453700" y="3089200"/>
            <a:ext cx="5807700" cy="1765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Unlike Fawcett, Pankhurst, along with members of the union that became known as Suffragettes, believed that women should have the right to vote even if it means violence. </a:t>
            </a:r>
            <a:endParaRPr>
              <a:latin typeface="Roboto Light"/>
              <a:ea typeface="Roboto Light"/>
              <a:cs typeface="Roboto Light"/>
              <a:sym typeface="Roboto Light"/>
            </a:endParaRPr>
          </a:p>
          <a:p>
            <a:pPr marL="0" lvl="0" indent="0" algn="just" rtl="0">
              <a:spcBef>
                <a:spcPts val="0"/>
              </a:spcBef>
              <a:spcAft>
                <a:spcPts val="0"/>
              </a:spcAft>
              <a:buNone/>
            </a:pPr>
            <a:endParaRPr>
              <a:latin typeface="Roboto Light"/>
              <a:ea typeface="Roboto Light"/>
              <a:cs typeface="Roboto Light"/>
              <a:sym typeface="Roboto Light"/>
            </a:endParaRPr>
          </a:p>
          <a:p>
            <a:pPr marL="0" lvl="0" indent="0" algn="just" rtl="0">
              <a:spcBef>
                <a:spcPts val="0"/>
              </a:spcBef>
              <a:spcAft>
                <a:spcPts val="0"/>
              </a:spcAft>
              <a:buNone/>
            </a:pPr>
            <a:r>
              <a:rPr lang="en">
                <a:latin typeface="Roboto Light"/>
                <a:ea typeface="Roboto Light"/>
                <a:cs typeface="Roboto Light"/>
                <a:sym typeface="Roboto Light"/>
              </a:rPr>
              <a:t>In 1905, Pankhurst and Annie Kenney interrupted Winston Churchill and Sir Edward Grey in their political meeting in Manchester. As a result, they were thrown out and arrested for assaulting a police officer. </a:t>
            </a:r>
            <a:endParaRPr>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55" name="Google Shape;155;p18"/>
          <p:cNvSpPr/>
          <p:nvPr/>
        </p:nvSpPr>
        <p:spPr>
          <a:xfrm>
            <a:off x="258175" y="253300"/>
            <a:ext cx="2795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GUIDE QUESTION</a:t>
            </a:r>
            <a:endParaRPr sz="2000" b="1">
              <a:solidFill>
                <a:srgbClr val="FFFFFF"/>
              </a:solidFill>
              <a:latin typeface="Roboto"/>
              <a:ea typeface="Roboto"/>
              <a:cs typeface="Roboto"/>
              <a:sym typeface="Roboto"/>
            </a:endParaRPr>
          </a:p>
        </p:txBody>
      </p:sp>
      <p:grpSp>
        <p:nvGrpSpPr>
          <p:cNvPr id="156" name="Google Shape;156;p18"/>
          <p:cNvGrpSpPr/>
          <p:nvPr/>
        </p:nvGrpSpPr>
        <p:grpSpPr>
          <a:xfrm>
            <a:off x="367837" y="252398"/>
            <a:ext cx="312646" cy="395400"/>
            <a:chOff x="584925" y="238125"/>
            <a:chExt cx="415200" cy="525100"/>
          </a:xfrm>
        </p:grpSpPr>
        <p:sp>
          <p:nvSpPr>
            <p:cNvPr id="157" name="Google Shape;157;p1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8"/>
          <p:cNvSpPr/>
          <p:nvPr/>
        </p:nvSpPr>
        <p:spPr>
          <a:xfrm>
            <a:off x="258175" y="730525"/>
            <a:ext cx="6999300" cy="13863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After learning about the pioneers of the Suffrage Movement in Great Britain, take note of the following questions: </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Who were Millicent Fawcett and Emmeline Pankhurst?</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How did their advocacies differ?</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What were the impacts of both women in the movement?</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64" name="Google Shape;164;p18"/>
          <p:cNvSpPr/>
          <p:nvPr/>
        </p:nvSpPr>
        <p:spPr>
          <a:xfrm>
            <a:off x="258175" y="2210325"/>
            <a:ext cx="2795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ACTIVITY</a:t>
            </a:r>
            <a:endParaRPr sz="2000" b="1">
              <a:solidFill>
                <a:srgbClr val="FFFFFF"/>
              </a:solidFill>
              <a:latin typeface="Roboto"/>
              <a:ea typeface="Roboto"/>
              <a:cs typeface="Roboto"/>
              <a:sym typeface="Roboto"/>
            </a:endParaRPr>
          </a:p>
        </p:txBody>
      </p:sp>
      <p:grpSp>
        <p:nvGrpSpPr>
          <p:cNvPr id="165" name="Google Shape;165;p18"/>
          <p:cNvGrpSpPr/>
          <p:nvPr/>
        </p:nvGrpSpPr>
        <p:grpSpPr>
          <a:xfrm>
            <a:off x="423936" y="2242514"/>
            <a:ext cx="329212" cy="329212"/>
            <a:chOff x="1922075" y="1629000"/>
            <a:chExt cx="437200" cy="437200"/>
          </a:xfrm>
        </p:grpSpPr>
        <p:sp>
          <p:nvSpPr>
            <p:cNvPr id="166" name="Google Shape;166;p1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8"/>
          <p:cNvSpPr/>
          <p:nvPr/>
        </p:nvSpPr>
        <p:spPr>
          <a:xfrm>
            <a:off x="258175" y="2697425"/>
            <a:ext cx="6999300" cy="5754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Compare and contrast the advocacies and actions of Suffragettes Millicent Fawcett and Emmeline Pankhurst.</a:t>
            </a:r>
            <a:endParaRPr>
              <a:latin typeface="Roboto"/>
              <a:ea typeface="Roboto"/>
              <a:cs typeface="Roboto"/>
              <a:sym typeface="Roboto"/>
            </a:endParaRPr>
          </a:p>
        </p:txBody>
      </p:sp>
      <p:sp>
        <p:nvSpPr>
          <p:cNvPr id="169" name="Google Shape;169;p18"/>
          <p:cNvSpPr/>
          <p:nvPr/>
        </p:nvSpPr>
        <p:spPr>
          <a:xfrm>
            <a:off x="862825" y="3342225"/>
            <a:ext cx="2261100" cy="1547100"/>
          </a:xfrm>
          <a:prstGeom prst="roundRect">
            <a:avLst>
              <a:gd name="adj" fmla="val 16667"/>
            </a:avLst>
          </a:prstGeom>
          <a:solidFill>
            <a:srgbClr val="B7B7B7"/>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3301225" y="3342225"/>
            <a:ext cx="2261100" cy="1547100"/>
          </a:xfrm>
          <a:prstGeom prst="roundRect">
            <a:avLst>
              <a:gd name="adj" fmla="val 16667"/>
            </a:avLst>
          </a:prstGeom>
          <a:solidFill>
            <a:srgbClr val="B7B7B7"/>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2234425" y="3484200"/>
            <a:ext cx="1951200" cy="1329000"/>
          </a:xfrm>
          <a:prstGeom prst="roundRect">
            <a:avLst>
              <a:gd name="adj" fmla="val 16667"/>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txBox="1"/>
          <p:nvPr/>
        </p:nvSpPr>
        <p:spPr>
          <a:xfrm rot="-5400000">
            <a:off x="-351425" y="3831800"/>
            <a:ext cx="1646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A64D79"/>
                </a:solidFill>
                <a:latin typeface="Roboto"/>
                <a:ea typeface="Roboto"/>
                <a:cs typeface="Roboto"/>
                <a:sym typeface="Roboto"/>
              </a:rPr>
              <a:t>MILLICENT FAWCETT</a:t>
            </a:r>
            <a:endParaRPr b="1">
              <a:solidFill>
                <a:srgbClr val="A64D79"/>
              </a:solidFill>
              <a:latin typeface="Roboto"/>
              <a:ea typeface="Roboto"/>
              <a:cs typeface="Roboto"/>
              <a:sym typeface="Roboto"/>
            </a:endParaRPr>
          </a:p>
        </p:txBody>
      </p:sp>
      <p:sp>
        <p:nvSpPr>
          <p:cNvPr id="173" name="Google Shape;173;p18"/>
          <p:cNvSpPr txBox="1"/>
          <p:nvPr/>
        </p:nvSpPr>
        <p:spPr>
          <a:xfrm rot="5399374">
            <a:off x="5135757" y="3919030"/>
            <a:ext cx="1646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A64D79"/>
                </a:solidFill>
                <a:latin typeface="Roboto"/>
                <a:ea typeface="Roboto"/>
                <a:cs typeface="Roboto"/>
                <a:sym typeface="Roboto"/>
              </a:rPr>
              <a:t>EMMELINE PANKHURST</a:t>
            </a:r>
            <a:endParaRPr b="1">
              <a:solidFill>
                <a:srgbClr val="A64D79"/>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79" name="Google Shape;179;p19"/>
          <p:cNvSpPr/>
          <p:nvPr/>
        </p:nvSpPr>
        <p:spPr>
          <a:xfrm>
            <a:off x="258175" y="329500"/>
            <a:ext cx="36960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chemeClr val="lt1"/>
                </a:solidFill>
                <a:latin typeface="Roboto"/>
                <a:ea typeface="Roboto"/>
                <a:cs typeface="Roboto"/>
                <a:sym typeface="Roboto"/>
              </a:rPr>
              <a:t>SUFFRAGETTE </a:t>
            </a:r>
            <a:r>
              <a:rPr lang="en" sz="2000" b="1">
                <a:solidFill>
                  <a:srgbClr val="A64D79"/>
                </a:solidFill>
                <a:latin typeface="Roboto"/>
                <a:ea typeface="Roboto"/>
                <a:cs typeface="Roboto"/>
                <a:sym typeface="Roboto"/>
              </a:rPr>
              <a:t>ACTIONS</a:t>
            </a:r>
            <a:endParaRPr sz="2000" b="1">
              <a:solidFill>
                <a:srgbClr val="A64D79"/>
              </a:solidFill>
              <a:latin typeface="Roboto"/>
              <a:ea typeface="Roboto"/>
              <a:cs typeface="Roboto"/>
              <a:sym typeface="Roboto"/>
            </a:endParaRPr>
          </a:p>
        </p:txBody>
      </p:sp>
      <p:grpSp>
        <p:nvGrpSpPr>
          <p:cNvPr id="180" name="Google Shape;180;p19"/>
          <p:cNvGrpSpPr/>
          <p:nvPr/>
        </p:nvGrpSpPr>
        <p:grpSpPr>
          <a:xfrm>
            <a:off x="414452" y="361243"/>
            <a:ext cx="361835" cy="330115"/>
            <a:chOff x="6625350" y="1613750"/>
            <a:chExt cx="480525" cy="438400"/>
          </a:xfrm>
        </p:grpSpPr>
        <p:sp>
          <p:nvSpPr>
            <p:cNvPr id="181" name="Google Shape;181;p19"/>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9"/>
          <p:cNvSpPr txBox="1"/>
          <p:nvPr/>
        </p:nvSpPr>
        <p:spPr>
          <a:xfrm>
            <a:off x="300100" y="864975"/>
            <a:ext cx="3696000" cy="776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In order to be heard, the Suffragettes engaged in a series of actions, including the following:</a:t>
            </a:r>
            <a:endParaRPr>
              <a:latin typeface="Roboto Light"/>
              <a:ea typeface="Roboto Light"/>
              <a:cs typeface="Roboto Light"/>
              <a:sym typeface="Roboto Light"/>
            </a:endParaRPr>
          </a:p>
        </p:txBody>
      </p:sp>
      <p:pic>
        <p:nvPicPr>
          <p:cNvPr id="187" name="Google Shape;187;p19"/>
          <p:cNvPicPr preferRelativeResize="0"/>
          <p:nvPr/>
        </p:nvPicPr>
        <p:blipFill>
          <a:blip r:embed="rId3">
            <a:alphaModFix/>
          </a:blip>
          <a:stretch>
            <a:fillRect/>
          </a:stretch>
        </p:blipFill>
        <p:spPr>
          <a:xfrm>
            <a:off x="300100" y="1631150"/>
            <a:ext cx="1094450" cy="1552775"/>
          </a:xfrm>
          <a:prstGeom prst="rect">
            <a:avLst/>
          </a:prstGeom>
          <a:noFill/>
          <a:ln>
            <a:noFill/>
          </a:ln>
        </p:spPr>
      </p:pic>
      <p:pic>
        <p:nvPicPr>
          <p:cNvPr id="188" name="Google Shape;188;p19"/>
          <p:cNvPicPr preferRelativeResize="0"/>
          <p:nvPr/>
        </p:nvPicPr>
        <p:blipFill>
          <a:blip r:embed="rId4">
            <a:alphaModFix/>
          </a:blip>
          <a:stretch>
            <a:fillRect/>
          </a:stretch>
        </p:blipFill>
        <p:spPr>
          <a:xfrm>
            <a:off x="231425" y="2393730"/>
            <a:ext cx="548701" cy="790203"/>
          </a:xfrm>
          <a:prstGeom prst="rect">
            <a:avLst/>
          </a:prstGeom>
          <a:noFill/>
          <a:ln>
            <a:noFill/>
          </a:ln>
        </p:spPr>
      </p:pic>
      <p:pic>
        <p:nvPicPr>
          <p:cNvPr id="189" name="Google Shape;189;p19"/>
          <p:cNvPicPr preferRelativeResize="0"/>
          <p:nvPr/>
        </p:nvPicPr>
        <p:blipFill>
          <a:blip r:embed="rId4">
            <a:alphaModFix/>
          </a:blip>
          <a:stretch>
            <a:fillRect/>
          </a:stretch>
        </p:blipFill>
        <p:spPr>
          <a:xfrm>
            <a:off x="917225" y="2393730"/>
            <a:ext cx="548701" cy="790203"/>
          </a:xfrm>
          <a:prstGeom prst="rect">
            <a:avLst/>
          </a:prstGeom>
          <a:noFill/>
          <a:ln>
            <a:noFill/>
          </a:ln>
        </p:spPr>
      </p:pic>
      <p:sp>
        <p:nvSpPr>
          <p:cNvPr id="190" name="Google Shape;190;p19"/>
          <p:cNvSpPr txBox="1"/>
          <p:nvPr/>
        </p:nvSpPr>
        <p:spPr>
          <a:xfrm>
            <a:off x="1359250" y="2011500"/>
            <a:ext cx="2595000" cy="1112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Churches were burned down, as the church of England opposed the idea of granting women the right to vote. </a:t>
            </a:r>
            <a:endParaRPr>
              <a:latin typeface="Roboto Light"/>
              <a:ea typeface="Roboto Light"/>
              <a:cs typeface="Roboto Light"/>
              <a:sym typeface="Roboto Light"/>
            </a:endParaRPr>
          </a:p>
        </p:txBody>
      </p:sp>
      <p:pic>
        <p:nvPicPr>
          <p:cNvPr id="191" name="Google Shape;191;p19"/>
          <p:cNvPicPr preferRelativeResize="0"/>
          <p:nvPr/>
        </p:nvPicPr>
        <p:blipFill rotWithShape="1">
          <a:blip r:embed="rId5">
            <a:alphaModFix/>
          </a:blip>
          <a:srcRect l="13103" r="13029"/>
          <a:stretch/>
        </p:blipFill>
        <p:spPr>
          <a:xfrm>
            <a:off x="341875" y="3493425"/>
            <a:ext cx="1094450" cy="966326"/>
          </a:xfrm>
          <a:prstGeom prst="rect">
            <a:avLst/>
          </a:prstGeom>
          <a:noFill/>
          <a:ln>
            <a:noFill/>
          </a:ln>
        </p:spPr>
      </p:pic>
      <p:sp>
        <p:nvSpPr>
          <p:cNvPr id="192" name="Google Shape;192;p19"/>
          <p:cNvSpPr txBox="1"/>
          <p:nvPr/>
        </p:nvSpPr>
        <p:spPr>
          <a:xfrm>
            <a:off x="506300" y="3936525"/>
            <a:ext cx="918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OXFORD</a:t>
            </a:r>
            <a:endParaRPr b="1">
              <a:latin typeface="Roboto"/>
              <a:ea typeface="Roboto"/>
              <a:cs typeface="Roboto"/>
              <a:sym typeface="Roboto"/>
            </a:endParaRPr>
          </a:p>
        </p:txBody>
      </p:sp>
      <p:sp>
        <p:nvSpPr>
          <p:cNvPr id="193" name="Google Shape;193;p19"/>
          <p:cNvSpPr txBox="1"/>
          <p:nvPr/>
        </p:nvSpPr>
        <p:spPr>
          <a:xfrm>
            <a:off x="1359250" y="3459300"/>
            <a:ext cx="2595000" cy="1112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They broke down windows and vandalised Oxford Street. The Suffragettes attacked golf courses and houses of politicians. </a:t>
            </a:r>
            <a:endParaRPr>
              <a:latin typeface="Roboto Light"/>
              <a:ea typeface="Roboto Light"/>
              <a:cs typeface="Roboto Light"/>
              <a:sym typeface="Roboto Light"/>
            </a:endParaRPr>
          </a:p>
        </p:txBody>
      </p:sp>
      <p:pic>
        <p:nvPicPr>
          <p:cNvPr id="194" name="Google Shape;194;p19"/>
          <p:cNvPicPr preferRelativeResize="0"/>
          <p:nvPr/>
        </p:nvPicPr>
        <p:blipFill>
          <a:blip r:embed="rId6">
            <a:alphaModFix/>
          </a:blip>
          <a:stretch>
            <a:fillRect/>
          </a:stretch>
        </p:blipFill>
        <p:spPr>
          <a:xfrm>
            <a:off x="4072300" y="636575"/>
            <a:ext cx="1947095" cy="966325"/>
          </a:xfrm>
          <a:prstGeom prst="rect">
            <a:avLst/>
          </a:prstGeom>
          <a:noFill/>
          <a:ln>
            <a:noFill/>
          </a:ln>
        </p:spPr>
      </p:pic>
      <p:sp>
        <p:nvSpPr>
          <p:cNvPr id="195" name="Google Shape;195;p19"/>
          <p:cNvSpPr txBox="1"/>
          <p:nvPr/>
        </p:nvSpPr>
        <p:spPr>
          <a:xfrm>
            <a:off x="6019400" y="811125"/>
            <a:ext cx="2875800" cy="790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Some chained themselves to Buckingham Palace to show the Royal Family their cause. </a:t>
            </a:r>
            <a:endParaRPr>
              <a:latin typeface="Roboto Light"/>
              <a:ea typeface="Roboto Light"/>
              <a:cs typeface="Roboto Light"/>
              <a:sym typeface="Roboto Light"/>
            </a:endParaRPr>
          </a:p>
        </p:txBody>
      </p:sp>
      <p:pic>
        <p:nvPicPr>
          <p:cNvPr id="196" name="Google Shape;196;p19"/>
          <p:cNvPicPr preferRelativeResize="0"/>
          <p:nvPr/>
        </p:nvPicPr>
        <p:blipFill>
          <a:blip r:embed="rId7">
            <a:alphaModFix/>
          </a:blip>
          <a:stretch>
            <a:fillRect/>
          </a:stretch>
        </p:blipFill>
        <p:spPr>
          <a:xfrm>
            <a:off x="4106650" y="1699237"/>
            <a:ext cx="1094451" cy="1158262"/>
          </a:xfrm>
          <a:prstGeom prst="rect">
            <a:avLst/>
          </a:prstGeom>
          <a:noFill/>
          <a:ln>
            <a:noFill/>
          </a:ln>
        </p:spPr>
      </p:pic>
      <p:sp>
        <p:nvSpPr>
          <p:cNvPr id="197" name="Google Shape;197;p19"/>
          <p:cNvSpPr txBox="1"/>
          <p:nvPr/>
        </p:nvSpPr>
        <p:spPr>
          <a:xfrm>
            <a:off x="5201100" y="1654675"/>
            <a:ext cx="3696000" cy="140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Light"/>
                <a:ea typeface="Roboto Light"/>
                <a:cs typeface="Roboto Light"/>
                <a:sym typeface="Roboto Light"/>
              </a:rPr>
              <a:t>Women embraced going to prison. From there, they went on hunger strikes. In response, prison governors ordered force feeding to prevent women from dying in prison. This act was used by Suffragettes to gain public attention as they were mostly educated women.</a:t>
            </a:r>
            <a:endParaRPr>
              <a:latin typeface="Roboto Light"/>
              <a:ea typeface="Roboto Light"/>
              <a:cs typeface="Roboto Light"/>
              <a:sym typeface="Roboto Light"/>
            </a:endParaRPr>
          </a:p>
        </p:txBody>
      </p:sp>
      <p:grpSp>
        <p:nvGrpSpPr>
          <p:cNvPr id="198" name="Google Shape;198;p19"/>
          <p:cNvGrpSpPr/>
          <p:nvPr/>
        </p:nvGrpSpPr>
        <p:grpSpPr>
          <a:xfrm rot="-1045207">
            <a:off x="4183265" y="3190088"/>
            <a:ext cx="413180" cy="517972"/>
            <a:chOff x="6730350" y="2315900"/>
            <a:chExt cx="257700" cy="420100"/>
          </a:xfrm>
        </p:grpSpPr>
        <p:sp>
          <p:nvSpPr>
            <p:cNvPr id="199" name="Google Shape;199;p1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9"/>
          <p:cNvSpPr/>
          <p:nvPr/>
        </p:nvSpPr>
        <p:spPr>
          <a:xfrm>
            <a:off x="4519825" y="3538350"/>
            <a:ext cx="3918000" cy="1112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In order to avoid force feeding Suffragettes in prison, the government of Asquith passed the Cat and Mouse Act. This act let Suffragettes go on hunger strikes. They were released from prison as they became weak.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10" name="Google Shape;210;p20"/>
          <p:cNvSpPr/>
          <p:nvPr/>
        </p:nvSpPr>
        <p:spPr>
          <a:xfrm>
            <a:off x="258175" y="253300"/>
            <a:ext cx="2795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GUIDE QUESTION</a:t>
            </a:r>
            <a:endParaRPr sz="2000" b="1">
              <a:solidFill>
                <a:srgbClr val="FFFFFF"/>
              </a:solidFill>
              <a:latin typeface="Roboto"/>
              <a:ea typeface="Roboto"/>
              <a:cs typeface="Roboto"/>
              <a:sym typeface="Roboto"/>
            </a:endParaRPr>
          </a:p>
        </p:txBody>
      </p:sp>
      <p:grpSp>
        <p:nvGrpSpPr>
          <p:cNvPr id="211" name="Google Shape;211;p20"/>
          <p:cNvGrpSpPr/>
          <p:nvPr/>
        </p:nvGrpSpPr>
        <p:grpSpPr>
          <a:xfrm>
            <a:off x="367837" y="252398"/>
            <a:ext cx="312646" cy="395400"/>
            <a:chOff x="584925" y="238125"/>
            <a:chExt cx="415200" cy="525100"/>
          </a:xfrm>
        </p:grpSpPr>
        <p:sp>
          <p:nvSpPr>
            <p:cNvPr id="212" name="Google Shape;212;p20"/>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0"/>
          <p:cNvSpPr/>
          <p:nvPr/>
        </p:nvSpPr>
        <p:spPr>
          <a:xfrm>
            <a:off x="258175" y="730525"/>
            <a:ext cx="6999300" cy="13863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After learning the actions taken by the Suffragettes, take note of the following questions: </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Do you agree with the idea of hunger strikes? Why do you think they had to do such an act?</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Are you a constitutionalist or a militant? Explain why.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219" name="Google Shape;219;p20"/>
          <p:cNvSpPr/>
          <p:nvPr/>
        </p:nvSpPr>
        <p:spPr>
          <a:xfrm>
            <a:off x="258175" y="2210325"/>
            <a:ext cx="2795700" cy="393600"/>
          </a:xfrm>
          <a:prstGeom prst="roundRect">
            <a:avLst>
              <a:gd name="adj" fmla="val 16667"/>
            </a:avLst>
          </a:prstGeom>
          <a:solidFill>
            <a:srgbClr val="000000"/>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r>
              <a:rPr lang="en" sz="2000" b="1">
                <a:solidFill>
                  <a:srgbClr val="FFFFFF"/>
                </a:solidFill>
                <a:latin typeface="Roboto"/>
                <a:ea typeface="Roboto"/>
                <a:cs typeface="Roboto"/>
                <a:sym typeface="Roboto"/>
              </a:rPr>
              <a:t>ACTIVITY</a:t>
            </a:r>
            <a:endParaRPr sz="2000" b="1">
              <a:solidFill>
                <a:srgbClr val="FFFFFF"/>
              </a:solidFill>
              <a:latin typeface="Roboto"/>
              <a:ea typeface="Roboto"/>
              <a:cs typeface="Roboto"/>
              <a:sym typeface="Roboto"/>
            </a:endParaRPr>
          </a:p>
        </p:txBody>
      </p:sp>
      <p:grpSp>
        <p:nvGrpSpPr>
          <p:cNvPr id="220" name="Google Shape;220;p20"/>
          <p:cNvGrpSpPr/>
          <p:nvPr/>
        </p:nvGrpSpPr>
        <p:grpSpPr>
          <a:xfrm>
            <a:off x="423936" y="2242514"/>
            <a:ext cx="329212" cy="329212"/>
            <a:chOff x="1922075" y="1629000"/>
            <a:chExt cx="437200" cy="437200"/>
          </a:xfrm>
        </p:grpSpPr>
        <p:sp>
          <p:nvSpPr>
            <p:cNvPr id="221" name="Google Shape;221;p2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20"/>
          <p:cNvSpPr/>
          <p:nvPr/>
        </p:nvSpPr>
        <p:spPr>
          <a:xfrm>
            <a:off x="258175" y="2697425"/>
            <a:ext cx="6999300" cy="859800"/>
          </a:xfrm>
          <a:prstGeom prst="roundRect">
            <a:avLst>
              <a:gd name="adj" fmla="val 16667"/>
            </a:avLst>
          </a:prstGeom>
          <a:solidFill>
            <a:srgbClr val="F3F3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Collect real pictures available online and make a collage of some of the actions taken by the Suffragettes. Afterwards, explain your thoughts about the pictures. </a:t>
            </a:r>
            <a:endParaRPr>
              <a:latin typeface="Roboto"/>
              <a:ea typeface="Roboto"/>
              <a:cs typeface="Roboto"/>
              <a:sym typeface="Roboto"/>
            </a:endParaRPr>
          </a:p>
        </p:txBody>
      </p:sp>
      <p:sp>
        <p:nvSpPr>
          <p:cNvPr id="224" name="Google Shape;224;p20"/>
          <p:cNvSpPr/>
          <p:nvPr/>
        </p:nvSpPr>
        <p:spPr>
          <a:xfrm>
            <a:off x="1180200" y="3659575"/>
            <a:ext cx="4829700" cy="11901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20"/>
          <p:cNvGrpSpPr/>
          <p:nvPr/>
        </p:nvGrpSpPr>
        <p:grpSpPr>
          <a:xfrm>
            <a:off x="1297755" y="3706927"/>
            <a:ext cx="320025" cy="281396"/>
            <a:chOff x="1928175" y="312600"/>
            <a:chExt cx="425000" cy="373700"/>
          </a:xfrm>
        </p:grpSpPr>
        <p:sp>
          <p:nvSpPr>
            <p:cNvPr id="226" name="Google Shape;226;p20"/>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0"/>
          <p:cNvSpPr txBox="1"/>
          <p:nvPr/>
        </p:nvSpPr>
        <p:spPr>
          <a:xfrm>
            <a:off x="1573250" y="3682550"/>
            <a:ext cx="2132400" cy="2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Roboto"/>
                <a:ea typeface="Roboto"/>
                <a:cs typeface="Roboto"/>
                <a:sym typeface="Roboto"/>
              </a:rPr>
              <a:t>INSERT COLLAGE HERE</a:t>
            </a:r>
            <a:endParaRPr b="1">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1478</Words>
  <Application>Microsoft Office PowerPoint</Application>
  <PresentationFormat>On-screen Show (16:9)</PresentationFormat>
  <Paragraphs>117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Work Sans</vt:lpstr>
      <vt:lpstr>Roboto</vt:lpstr>
      <vt:lpstr>Roboto Light</vt:lpstr>
      <vt:lpstr>Arial</vt:lpstr>
      <vt:lpstr>Jacquenetta template</vt:lpstr>
      <vt:lpstr>SUFFRAGETTES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SUFFRAGETTES</dc:title>
  <dc:creator>Rich</dc:creator>
  <cp:lastModifiedBy>Rich</cp:lastModifiedBy>
  <cp:revision>1</cp:revision>
  <dcterms:modified xsi:type="dcterms:W3CDTF">2020-03-18T16:08:28Z</dcterms:modified>
</cp:coreProperties>
</file>