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61CD6DAA-058D-4AA4-A1BE-EE482DB4ECFA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DB2E4B93-E3CE-48EF-BF2A-9B73F502E1D9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DAA-058D-4AA4-A1BE-EE482DB4ECFA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2E4B93-E3CE-48EF-BF2A-9B73F502E1D9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DAA-058D-4AA4-A1BE-EE482DB4ECFA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2E4B93-E3CE-48EF-BF2A-9B73F502E1D9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DAA-058D-4AA4-A1BE-EE482DB4ECFA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2E4B93-E3CE-48EF-BF2A-9B73F502E1D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61CD6DAA-058D-4AA4-A1BE-EE482DB4ECFA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DB2E4B93-E3CE-48EF-BF2A-9B73F502E1D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DAA-058D-4AA4-A1BE-EE482DB4ECFA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2E4B93-E3CE-48EF-BF2A-9B73F502E1D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DAA-058D-4AA4-A1BE-EE482DB4ECFA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2E4B93-E3CE-48EF-BF2A-9B73F502E1D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DAA-058D-4AA4-A1BE-EE482DB4ECFA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2E4B93-E3CE-48EF-BF2A-9B73F502E1D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DAA-058D-4AA4-A1BE-EE482DB4ECFA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2E4B93-E3CE-48EF-BF2A-9B73F502E1D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DAA-058D-4AA4-A1BE-EE482DB4ECFA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2E4B93-E3CE-48EF-BF2A-9B73F502E1D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DAA-058D-4AA4-A1BE-EE482DB4ECFA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2E4B93-E3CE-48EF-BF2A-9B73F502E1D9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2E4B93-E3CE-48EF-BF2A-9B73F502E1D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CD6DAA-058D-4AA4-A1BE-EE482DB4ECFA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slide" Target="slide11.xml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4.jpe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3962400" cy="2133600"/>
          </a:xfrm>
        </p:spPr>
        <p:txBody>
          <a:bodyPr/>
          <a:lstStyle/>
          <a:p>
            <a:pPr algn="ctr"/>
            <a:r>
              <a:rPr lang="en-GB" dirty="0" smtClean="0"/>
              <a:t>THE FACTS: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4 QUESTIONS</a:t>
            </a:r>
          </a:p>
          <a:p>
            <a:pPr algn="ctr"/>
            <a:r>
              <a:rPr lang="en-GB" b="1" u="sng" dirty="0" smtClean="0"/>
              <a:t>ALL </a:t>
            </a:r>
            <a:r>
              <a:rPr lang="en-GB" dirty="0" smtClean="0"/>
              <a:t> MULTIPLE CHOICE QUESTIONS</a:t>
            </a:r>
          </a:p>
          <a:p>
            <a:pPr algn="ctr"/>
            <a:r>
              <a:rPr lang="en-GB" b="1" dirty="0" smtClean="0"/>
              <a:t>WORTH 4 MARKS IN TOTAL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 smtClean="0"/>
              <a:t>TIME ALLOCATION IN EXAM: 5 MINUTES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3962400" cy="2133600"/>
          </a:xfrm>
        </p:spPr>
        <p:txBody>
          <a:bodyPr/>
          <a:lstStyle/>
          <a:p>
            <a:pPr algn="ctr"/>
            <a:r>
              <a:rPr lang="en-GB" dirty="0" smtClean="0"/>
              <a:t>Section A of exam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8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131" name="Text Box 11">
            <a:hlinkClick r:id="" action="ppaction://hlinkshowjump?jump=lastslide">
              <a:snd r:embed="rId2" name="wrong answer.wav"/>
            </a:hlinkClick>
          </p:cNvPr>
          <p:cNvSpPr txBox="1">
            <a:spLocks noChangeArrowheads="1"/>
          </p:cNvSpPr>
          <p:nvPr/>
        </p:nvSpPr>
        <p:spPr bwMode="auto">
          <a:xfrm>
            <a:off x="1447800" y="42672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A: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the local GCSE kids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5132" name="Text Box 12">
            <a:hlinkClick r:id="" action="ppaction://hlinkshowjump?jump=nextslide">
              <a:snd r:embed="rId3" name="New Question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292725" y="4080301"/>
            <a:ext cx="29527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400" b="1" dirty="0" smtClean="0">
                <a:solidFill>
                  <a:srgbClr val="FF9900"/>
                </a:solidFill>
                <a:latin typeface="Verdana" pitchFamily="34" charset="0"/>
              </a:rPr>
              <a:t>: puppet designer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5133" name="Text Box 13">
            <a:hlinkClick r:id="" action="ppaction://hlinkshowjump?jump=lastslide" highlightClick="1">
              <a:snd r:embed="rId2" name="wrong answer.wav"/>
            </a:hlinkClick>
          </p:cNvPr>
          <p:cNvSpPr txBox="1">
            <a:spLocks noChangeArrowheads="1"/>
          </p:cNvSpPr>
          <p:nvPr/>
        </p:nvSpPr>
        <p:spPr bwMode="auto">
          <a:xfrm>
            <a:off x="1476375" y="5537537"/>
            <a:ext cx="2743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C: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no-one –why bother with puppets?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5134" name="Text Box 14">
            <a:hlinkClick r:id="" action="ppaction://hlinkshowjump?jump=lastslide" highlightClick="1">
              <a:snd r:embed="rId2" name="wrong answer.wav"/>
            </a:hlinkClick>
          </p:cNvPr>
          <p:cNvSpPr txBox="1">
            <a:spLocks noChangeArrowheads="1"/>
          </p:cNvSpPr>
          <p:nvPr/>
        </p:nvSpPr>
        <p:spPr bwMode="auto">
          <a:xfrm>
            <a:off x="5334000" y="57150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D: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the prop master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81000" y="7620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£100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57200" y="1752600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Verdana" pitchFamily="34" charset="0"/>
              </a:rPr>
              <a:t>Who </a:t>
            </a:r>
            <a:r>
              <a:rPr lang="en-GB" sz="3200" b="1" dirty="0" smtClean="0">
                <a:solidFill>
                  <a:schemeClr val="bg1"/>
                </a:solidFill>
                <a:latin typeface="Verdana" pitchFamily="34" charset="0"/>
              </a:rPr>
              <a:t>is in charge of designing the puppets for a production?</a:t>
            </a:r>
            <a:endParaRPr lang="en-GB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138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9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5140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41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142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5143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44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5148" name="Text Box 28">
            <a:hlinkClick r:id="rId5" action="ppaction://hlinksldjump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5149" name="Text Box 29">
            <a:hlinkClick r:id="" action="ppaction://hlinkshowjump?jump=lastslide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5150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087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6151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155" name="Text Box 11">
            <a:hlinkClick r:id="" action="ppaction://hlinkshowjump?jump=lastslide">
              <a:snd r:embed="rId2" name="wrong answer.wav"/>
            </a:hlinkClick>
          </p:cNvPr>
          <p:cNvSpPr txBox="1">
            <a:spLocks noChangeArrowheads="1"/>
          </p:cNvSpPr>
          <p:nvPr/>
        </p:nvSpPr>
        <p:spPr bwMode="auto">
          <a:xfrm>
            <a:off x="1447800" y="42672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A: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lead actor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6156" name="Text Box 12">
            <a:hlinkClick r:id="" action="ppaction://hlinkshowjump?jump=nextslide">
              <a:snd r:embed="rId3" name="New Question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292725" y="4221163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400" b="1" dirty="0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stage manager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6157" name="Text Box 13">
            <a:hlinkClick r:id="" action="ppaction://hlinkshowjump?jump=lastslide" highlightClick="1">
              <a:snd r:embed="rId2" name="wrong answer.wav"/>
            </a:hlinkClick>
          </p:cNvPr>
          <p:cNvSpPr txBox="1">
            <a:spLocks noChangeArrowheads="1"/>
          </p:cNvSpPr>
          <p:nvPr/>
        </p:nvSpPr>
        <p:spPr bwMode="auto">
          <a:xfrm>
            <a:off x="1476375" y="5734050"/>
            <a:ext cx="274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C: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theatre manager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6158" name="Text Box 14">
            <a:hlinkClick r:id="" action="ppaction://hlinkshowjump?jump=lastslide" highlightClick="1">
              <a:snd r:embed="rId2" name="wrong answer.wav"/>
            </a:hlinkClick>
          </p:cNvPr>
          <p:cNvSpPr txBox="1">
            <a:spLocks noChangeArrowheads="1"/>
          </p:cNvSpPr>
          <p:nvPr/>
        </p:nvSpPr>
        <p:spPr bwMode="auto">
          <a:xfrm>
            <a:off x="5334000" y="5715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2400" b="1" dirty="0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director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81000" y="7620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£200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57200" y="1752600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Verdana" pitchFamily="34" charset="0"/>
              </a:rPr>
              <a:t>Who is responsible for the rehearsal organisation?</a:t>
            </a:r>
            <a:endParaRPr lang="en-GB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162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63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5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166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6167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8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6172" name="Text Box 28">
            <a:hlinkClick r:id="rId5" action="ppaction://hlinksldjump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6173" name="Text Box 29">
            <a:hlinkClick r:id="" action="ppaction://hlinkshowjump?jump=lastslide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6174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9393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7172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3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7175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179" name="Text Box 11">
            <a:hlinkClick r:id="" action="ppaction://hlinkshowjump?jump=nex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619250" y="4005263"/>
            <a:ext cx="3352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A:wardrobe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7180" name="Text Box 12">
            <a:hlinkClick r:id="" action="ppaction://hlinkshowjump?jump=lastslide">
              <a:snd r:embed="rId3" name="wrong answer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257800" y="4177609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B: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part timers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7181" name="Text Box 13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1476375" y="5516563"/>
            <a:ext cx="30194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C: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clothing department</a:t>
            </a:r>
            <a:endParaRPr lang="en-GB" sz="14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7182" name="Text Box 14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5257800" y="5562600"/>
            <a:ext cx="31242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1400" b="1" dirty="0" smtClean="0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200" b="1" dirty="0" smtClean="0">
                <a:solidFill>
                  <a:srgbClr val="FF9900"/>
                </a:solidFill>
                <a:latin typeface="Verdana" pitchFamily="34" charset="0"/>
              </a:rPr>
              <a:t>Dressers</a:t>
            </a:r>
            <a:endParaRPr lang="en-GB" sz="22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81000" y="7620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£400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57200" y="1752600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Verdana" pitchFamily="34" charset="0"/>
              </a:rPr>
              <a:t>What else might you hear the costume department called?</a:t>
            </a:r>
            <a:endParaRPr lang="en-GB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7186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87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7188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9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190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7191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2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7196" name="Text Box 28">
            <a:hlinkClick r:id="rId5" action="ppaction://hlinksldjump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7197" name="Text Box 29">
            <a:hlinkClick r:id="" action="ppaction://hlinkshowjump?jump=las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7198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4944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7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0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203" name="Text Box 11">
            <a:hlinkClick r:id="" action="ppaction://hlinkshowjump?jump=las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476375" y="4221163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A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: their mum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8204" name="Text Box 12">
            <a:hlinkClick r:id="" action="ppaction://hlinkshowjump?jump=lastslide">
              <a:snd r:embed="rId3" name="wrong answer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219700" y="4149725"/>
            <a:ext cx="288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400" b="1" dirty="0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stage manager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8205" name="Text Box 13">
            <a:hlinkClick r:id="" action="ppaction://hlinkshowjump?jump=nextslide" highlightClick="1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619250" y="5661025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C: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understudy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8206" name="Text Box 14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5292725" y="5589588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2400" b="1" dirty="0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the director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81000" y="7620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£1000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57200" y="1752600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Verdana" pitchFamily="34" charset="0"/>
              </a:rPr>
              <a:t>Who </a:t>
            </a:r>
            <a:r>
              <a:rPr lang="en-GB" sz="3200" b="1" dirty="0" smtClean="0">
                <a:solidFill>
                  <a:schemeClr val="bg1"/>
                </a:solidFill>
                <a:latin typeface="Verdana" pitchFamily="34" charset="0"/>
              </a:rPr>
              <a:t>learns lines in case an actor is unable to perform?</a:t>
            </a:r>
            <a:endParaRPr lang="en-GB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8210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11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8212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13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214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8215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16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220" name="Text Box 28">
            <a:hlinkClick r:id="rId5" action="ppaction://hlinksldjump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8221" name="Text Box 29">
            <a:hlinkClick r:id="" action="ppaction://hlinkshowjump?jump=las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8222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0345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9227" name="Text Box 11">
            <a:hlinkClick r:id="" action="ppaction://hlinkshowjump?jump=lastslide">
              <a:snd r:embed="rId2" name="wrong answer.wav"/>
            </a:hlinkClick>
          </p:cNvPr>
          <p:cNvSpPr txBox="1">
            <a:spLocks noChangeArrowheads="1"/>
          </p:cNvSpPr>
          <p:nvPr/>
        </p:nvSpPr>
        <p:spPr bwMode="auto">
          <a:xfrm>
            <a:off x="1476375" y="4292600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A: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technicians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9228" name="Text Box 12">
            <a:hlinkClick r:id="" action="ppaction://hlinkshowjump?jump=nextslide">
              <a:snd r:embed="rId3" name="New Question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364163" y="4221163"/>
            <a:ext cx="274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400" b="1" dirty="0" smtClean="0">
                <a:solidFill>
                  <a:srgbClr val="FF9900"/>
                </a:solidFill>
                <a:latin typeface="Verdana" pitchFamily="34" charset="0"/>
              </a:rPr>
              <a:t>:sound designer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9229" name="Text Box 13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1476375" y="5734050"/>
            <a:ext cx="2790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C: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theatre manager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9230" name="Text Box 14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5364163" y="573405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2400" b="1" dirty="0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lighting designer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81000" y="7620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£2000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57200" y="1752600"/>
            <a:ext cx="8001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Verdana" pitchFamily="34" charset="0"/>
              </a:rPr>
              <a:t>Who is in charger of creating the sound </a:t>
            </a:r>
            <a:r>
              <a:rPr lang="en-GB" sz="3200" b="1" dirty="0" err="1" smtClean="0">
                <a:solidFill>
                  <a:schemeClr val="bg1"/>
                </a:solidFill>
                <a:latin typeface="Verdana" pitchFamily="34" charset="0"/>
              </a:rPr>
              <a:t>fx</a:t>
            </a:r>
            <a:r>
              <a:rPr lang="en-GB" sz="3200" b="1" dirty="0" smtClean="0">
                <a:solidFill>
                  <a:schemeClr val="bg1"/>
                </a:solidFill>
                <a:latin typeface="Verdana" pitchFamily="34" charset="0"/>
              </a:rPr>
              <a:t> and sound plot / cue sheet?</a:t>
            </a:r>
            <a:endParaRPr lang="en-GB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9234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35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9236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7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238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9239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0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9244" name="Text Box 28">
            <a:hlinkClick r:id="rId5" action="ppaction://hlinksldjump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9245" name="Text Box 29">
            <a:hlinkClick r:id="" action="ppaction://hlinkshowjump?jump=lastslide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9246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06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10244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5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10247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8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51" name="Text Box 11">
            <a:hlinkClick r:id="" action="ppaction://hlinkshowjump?jump=lastslide">
              <a:snd r:embed="rId2" name="wrong answer.wav"/>
            </a:hlinkClick>
          </p:cNvPr>
          <p:cNvSpPr txBox="1">
            <a:spLocks noChangeArrowheads="1"/>
          </p:cNvSpPr>
          <p:nvPr/>
        </p:nvSpPr>
        <p:spPr bwMode="auto">
          <a:xfrm>
            <a:off x="1447800" y="4038600"/>
            <a:ext cx="2667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A: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in comfy chairs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0252" name="Text Box 12">
            <a:hlinkClick r:id="" action="ppaction://hlinkshowjump?jump=nextslide">
              <a:snd r:embed="rId3" name="New Question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364163" y="4076700"/>
            <a:ext cx="2743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>
                <a:solidFill>
                  <a:srgbClr val="FF9900"/>
                </a:solidFill>
                <a:latin typeface="Verdana" pitchFamily="34" charset="0"/>
              </a:rPr>
              <a:t>B: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on one side of the stage ( the front)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0253" name="Text Box 13">
            <a:hlinkClick r:id="" action="ppaction://hlinkshowjump?jump=lastslide" highlightClick="1">
              <a:snd r:embed="rId2" name="wrong answer.wav"/>
            </a:hlinkClick>
          </p:cNvPr>
          <p:cNvSpPr txBox="1">
            <a:spLocks noChangeArrowheads="1"/>
          </p:cNvSpPr>
          <p:nvPr/>
        </p:nvSpPr>
        <p:spPr bwMode="auto">
          <a:xfrm>
            <a:off x="1476375" y="5445125"/>
            <a:ext cx="2743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C: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depends where they </a:t>
            </a: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ought their ticket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0254" name="Text Box 14">
            <a:hlinkClick r:id="" action="ppaction://hlinkshowjump?jump=lastslide" highlightClick="1">
              <a:snd r:embed="rId2" name="wrong answer.wav"/>
            </a:hlinkClick>
          </p:cNvPr>
          <p:cNvSpPr txBox="1">
            <a:spLocks noChangeArrowheads="1"/>
          </p:cNvSpPr>
          <p:nvPr/>
        </p:nvSpPr>
        <p:spPr bwMode="auto">
          <a:xfrm>
            <a:off x="5364163" y="5445125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2400" b="1" dirty="0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on three sides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81000" y="7620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£4000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57200" y="1752600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Verdana" pitchFamily="34" charset="0"/>
              </a:rPr>
              <a:t>Where does the audience sit in a proscenium theatre space?</a:t>
            </a:r>
            <a:endParaRPr lang="en-GB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258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9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10260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1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262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10263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4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0268" name="Text Box 28">
            <a:hlinkClick r:id="rId5" action="ppaction://hlinksldjump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10269" name="Text Box 29">
            <a:hlinkClick r:id="" action="ppaction://hlinkshowjump?jump=lastslide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10270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578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11268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2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1275" name="Text Box 11">
            <a:hlinkClick r:id="" action="ppaction://hlinkshowjump?jump=lastslide">
              <a:snd r:embed="rId2" name="wrong answer.wav"/>
            </a:hlinkClick>
          </p:cNvPr>
          <p:cNvSpPr txBox="1">
            <a:spLocks noChangeArrowheads="1"/>
          </p:cNvSpPr>
          <p:nvPr/>
        </p:nvSpPr>
        <p:spPr bwMode="auto">
          <a:xfrm>
            <a:off x="1258888" y="4267200"/>
            <a:ext cx="3541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A: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the theatre manager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1276" name="Text Box 12">
            <a:hlinkClick r:id="" action="ppaction://hlinkshowjump?jump=lastslide">
              <a:snd r:embed="rId2" name="wrong answer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334000" y="4191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400" b="1" dirty="0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the playwright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1277" name="Text Box 13">
            <a:hlinkClick r:id="" action="ppaction://hlinkshowjump?jump=lastslide" highlightClick="1">
              <a:snd r:embed="rId2" name="wrong answer.wav"/>
            </a:hlinkClick>
          </p:cNvPr>
          <p:cNvSpPr txBox="1">
            <a:spLocks noChangeArrowheads="1"/>
          </p:cNvSpPr>
          <p:nvPr/>
        </p:nvSpPr>
        <p:spPr bwMode="auto">
          <a:xfrm>
            <a:off x="1476375" y="5734050"/>
            <a:ext cx="274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C: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the prop designer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1278" name="Text Box 14">
            <a:hlinkClick r:id="" action="ppaction://hlinkshowjump?jump=nextslide" highlightClick="1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5334000" y="5715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2400" b="1" dirty="0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director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81000" y="7620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£8000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468313" y="1773238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Verdana" pitchFamily="34" charset="0"/>
              </a:rPr>
              <a:t>Who has the initial creative ideas for a performance?</a:t>
            </a:r>
            <a:endParaRPr lang="en-GB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1282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83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11284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5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1286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11287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8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1292" name="Text Box 28">
            <a:hlinkClick r:id="rId5" action="ppaction://hlinksldjump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11293" name="Text Box 29">
            <a:hlinkClick r:id="" action="ppaction://hlinkshowjump?jump=lastslide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11294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923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12292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93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12295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96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299" name="Text Box 11">
            <a:hlinkClick r:id="" action="ppaction://hlinkshowjump?jump=las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476375" y="4292600"/>
            <a:ext cx="263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A: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thrust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2300" name="Text Box 12">
            <a:hlinkClick r:id="" action="ppaction://hlinkshowjump?jump=lastslide">
              <a:snd r:embed="rId3" name="wrong answer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580063" y="42926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400" b="1" dirty="0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traverse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2301" name="Text Box 13">
            <a:hlinkClick r:id="" action="ppaction://hlinkshowjump?jump=nextslide" highlightClick="1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692275" y="5805488"/>
            <a:ext cx="2670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C: in the round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2302" name="Text Box 14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5651500" y="5661025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2400" b="1" dirty="0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end on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95288" y="981075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£16,000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57200" y="1752600"/>
            <a:ext cx="8001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Verdana" pitchFamily="34" charset="0"/>
              </a:rPr>
              <a:t>Which stage type?</a:t>
            </a:r>
          </a:p>
          <a:p>
            <a:pPr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Verdana" pitchFamily="34" charset="0"/>
              </a:rPr>
              <a:t>Audience sat all around with an entrance / exit for actors</a:t>
            </a:r>
            <a:endParaRPr lang="en-GB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2306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07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12308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09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310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12311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12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0525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2316" name="Text Box 28">
            <a:hlinkClick r:id="rId5" action="ppaction://hlinksldjump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12317" name="Text Box 29">
            <a:hlinkClick r:id="" action="ppaction://hlinkshowjump?jump=las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12318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78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13316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17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13319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0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3323" name="Text Box 11">
            <a:hlinkClick r:id="" action="ppaction://hlinkshowjump?jump=lastslide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447800" y="42672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A: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apprentice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3324" name="Text Box 12">
            <a:hlinkClick r:id="" action="ppaction://hlinkshowjump?jump=nextslide">
              <a:snd r:embed="rId3" name="New Question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334000" y="4191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400" b="1" dirty="0" smtClean="0">
                <a:solidFill>
                  <a:srgbClr val="FF9900"/>
                </a:solidFill>
                <a:latin typeface="Verdana" pitchFamily="34" charset="0"/>
              </a:rPr>
              <a:t>:technician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3325" name="Text Box 13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1476375" y="5734050"/>
            <a:ext cx="2743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C: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work experience kid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3326" name="Text Box 14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5334000" y="5715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2400" b="1" dirty="0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stage manager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95288" y="981075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£32,000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57200" y="1752600"/>
            <a:ext cx="8001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chemeClr val="bg1"/>
                </a:solidFill>
                <a:latin typeface="Verdana" pitchFamily="34" charset="0"/>
              </a:rPr>
              <a:t>In charge of setting </a:t>
            </a:r>
            <a:r>
              <a:rPr lang="en-GB" sz="2400" b="1" dirty="0">
                <a:solidFill>
                  <a:schemeClr val="bg1"/>
                </a:solidFill>
                <a:latin typeface="Verdana" pitchFamily="34" charset="0"/>
              </a:rPr>
              <a:t>up technical equipment such as microphones or rigging lights before a production or operating technical equipment during a performance.</a:t>
            </a:r>
            <a:r>
              <a:rPr lang="en-GB" sz="3200" b="1" dirty="0">
                <a:solidFill>
                  <a:schemeClr val="bg1"/>
                </a:solidFill>
                <a:latin typeface="Verdana" pitchFamily="34" charset="0"/>
              </a:rPr>
              <a:t>  </a:t>
            </a:r>
            <a:endParaRPr lang="en-GB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3330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31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13332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33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334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13335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36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9810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3340" name="Text Box 28">
            <a:hlinkClick r:id="rId5" action="ppaction://hlinksldjump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13341" name="Text Box 29">
            <a:hlinkClick r:id="" action="ppaction://hlinkshowjump?jump=lastslide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13342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93274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14340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41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14343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44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4347" name="Text Box 11">
            <a:hlinkClick r:id="" action="ppaction://hlinkshowjump?jump=nextslide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447800" y="42672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A: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traverse</a:t>
            </a: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	</a:t>
            </a:r>
          </a:p>
        </p:txBody>
      </p:sp>
      <p:sp>
        <p:nvSpPr>
          <p:cNvPr id="14348" name="Text Box 12">
            <a:hlinkClick r:id="" action="ppaction://hlinkshowjump?jump=lastslide">
              <a:snd r:embed="rId4" name="wrong answer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334000" y="4191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400" b="1" dirty="0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in the round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4349" name="Text Box 13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1447800" y="556260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C: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thrust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4350" name="Text Box 14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5410200" y="5486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2400" b="1" dirty="0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promenade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323850" y="981075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£64,000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50825" y="1916113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>
                <a:solidFill>
                  <a:schemeClr val="bg1"/>
                </a:solidFill>
                <a:latin typeface="Verdana" pitchFamily="34" charset="0"/>
              </a:rPr>
              <a:t>Stage type with audience on two sides of the stage and a long catwalk</a:t>
            </a:r>
            <a:endParaRPr lang="en-GB" sz="2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4354" name="Picture 18" descr="mill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55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14356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7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358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14359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60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4364" name="Text Box 28">
            <a:hlinkClick r:id="rId6" action="ppaction://hlinksldjump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14365" name="Text Box 29">
            <a:hlinkClick r:id="" action="ppaction://hlinkshowjump?jump=lastslide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14366" name="Picture 30" descr="MCj02900460000[1]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55636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proscenium stage diagra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1735"/>
            <a:ext cx="5328592" cy="440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60338"/>
            <a:ext cx="815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type of stage is this?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48289" y="4437112"/>
            <a:ext cx="2518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traverse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229200"/>
            <a:ext cx="3741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 the round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20072" y="4437112"/>
            <a:ext cx="1924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thrust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3808" y="5805264"/>
            <a:ext cx="6152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End on / proscenium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415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15364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65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5371" name="Text Box 11">
            <a:hlinkClick r:id="" action="ppaction://hlinkshowjump?jump=las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371600" y="4114800"/>
            <a:ext cx="2971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A: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upstage right</a:t>
            </a:r>
            <a:endParaRPr lang="en-GB" sz="14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5372" name="Text Box 12">
            <a:hlinkClick r:id="" action="ppaction://hlinkshowjump?jump=lastslide">
              <a:snd r:embed="rId3" name="wrong answer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292725" y="4005263"/>
            <a:ext cx="33115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400" b="1" dirty="0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400" b="1" dirty="0" smtClean="0">
                <a:solidFill>
                  <a:srgbClr val="FF9900"/>
                </a:solidFill>
                <a:latin typeface="Verdana" pitchFamily="34" charset="0"/>
              </a:rPr>
              <a:t>downstage right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5373" name="Text Box 13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1331913" y="5589588"/>
            <a:ext cx="3168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C: on the stage?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5374" name="Text Box 14">
            <a:hlinkClick r:id="" action="ppaction://hlinkshowjump?jump=nextslide" highlightClick="1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5236766" y="5712767"/>
            <a:ext cx="33147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2400" b="1" dirty="0" smtClean="0">
                <a:solidFill>
                  <a:srgbClr val="FF9900"/>
                </a:solidFill>
                <a:latin typeface="Verdana" pitchFamily="34" charset="0"/>
              </a:rPr>
              <a:t>: downstage left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1275" y="154305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 dirty="0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 dirty="0">
                <a:solidFill>
                  <a:srgbClr val="FF9900"/>
                </a:solidFill>
                <a:latin typeface="Verdana" pitchFamily="34" charset="0"/>
              </a:rPr>
              <a:t>£125,000</a:t>
            </a:r>
            <a:endParaRPr lang="en-GB" sz="36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28600" y="1125538"/>
            <a:ext cx="800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 smtClean="0">
                <a:solidFill>
                  <a:schemeClr val="bg1"/>
                </a:solidFill>
                <a:latin typeface="Verdana" pitchFamily="34" charset="0"/>
              </a:rPr>
              <a:t>Stage position of the plant?</a:t>
            </a:r>
            <a:endParaRPr lang="en-GB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5378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9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81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382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84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5388" name="Text Box 28">
            <a:hlinkClick r:id="rId5" action="ppaction://hlinksldjump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15389" name="Text Box 29">
            <a:hlinkClick r:id="" action="ppaction://hlinkshowjump?jump=las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15390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45" y="1650429"/>
            <a:ext cx="3449869" cy="1930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9120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89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16391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2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6395" name="Text Box 11">
            <a:hlinkClick r:id="" action="ppaction://hlinkshowjump?jump=nex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403350" y="4292600"/>
            <a:ext cx="33131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A</a:t>
            </a:r>
            <a:r>
              <a:rPr lang="en-GB" sz="1200" b="1" dirty="0" smtClean="0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200" b="1" dirty="0" smtClean="0">
                <a:solidFill>
                  <a:srgbClr val="FF9900"/>
                </a:solidFill>
                <a:latin typeface="Verdana" pitchFamily="34" charset="0"/>
              </a:rPr>
              <a:t>Theatre manager</a:t>
            </a:r>
            <a:endParaRPr lang="en-GB" sz="22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6396" name="Text Box 12">
            <a:hlinkClick r:id="" action="ppaction://hlinkshowjump?jump=lastslide">
              <a:snd r:embed="rId3" name="wrong answer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334000" y="4267200"/>
            <a:ext cx="3125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400" b="1" dirty="0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stage manager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6397" name="Text Box 13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1447800" y="56388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C: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understudy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6398" name="Text Box 14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5364163" y="5589588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2400" b="1" dirty="0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ushers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50825" y="1052513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£250,000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250825" y="1773238"/>
            <a:ext cx="8001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 b="1" dirty="0" smtClean="0">
                <a:solidFill>
                  <a:schemeClr val="bg1"/>
                </a:solidFill>
                <a:latin typeface="Verdana" pitchFamily="34" charset="0"/>
              </a:rPr>
              <a:t>The </a:t>
            </a:r>
            <a:r>
              <a:rPr lang="en-GB" sz="2600" b="1" dirty="0">
                <a:solidFill>
                  <a:schemeClr val="bg1"/>
                </a:solidFill>
                <a:latin typeface="Verdana" pitchFamily="34" charset="0"/>
              </a:rPr>
              <a:t>person who is responsible for and manages the front-of- house team who deal with the audience during the production </a:t>
            </a:r>
            <a:endParaRPr lang="en-GB" sz="2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6402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03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16404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5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406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16407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8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412" name="Text Box 28">
            <a:hlinkClick r:id="rId5" action="ppaction://hlinksldjump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16413" name="Text Box 29">
            <a:hlinkClick r:id="" action="ppaction://hlinkshowjump?jump=las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16414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4430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17412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3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17415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6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7419" name="Text Box 11">
            <a:hlinkClick r:id="" action="ppaction://hlinkshowjump?jump=nex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900113" y="4292600"/>
            <a:ext cx="3743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A: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Playwright 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7420" name="Text Box 12">
            <a:hlinkClick r:id="" action="ppaction://hlinkshowjump?jump=lastslide">
              <a:snd r:embed="rId3" name="wrong answer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040312" y="4180625"/>
            <a:ext cx="38877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400" b="1" dirty="0" smtClean="0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200" b="1" dirty="0" smtClean="0">
                <a:solidFill>
                  <a:srgbClr val="FF9900"/>
                </a:solidFill>
                <a:latin typeface="Verdana" pitchFamily="34" charset="0"/>
              </a:rPr>
              <a:t>William Shakespeare</a:t>
            </a:r>
            <a:endParaRPr lang="en-GB" sz="22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7421" name="Text Box 13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1042988" y="5734050"/>
            <a:ext cx="360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C: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performer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7422" name="Text Box 14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4859338" y="5661025"/>
            <a:ext cx="3960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2400" b="1" dirty="0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 dirty="0" smtClean="0">
                <a:solidFill>
                  <a:srgbClr val="FF9900"/>
                </a:solidFill>
                <a:latin typeface="Verdana" pitchFamily="34" charset="0"/>
              </a:rPr>
              <a:t>The clever person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50825" y="1052513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£500,000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50825" y="1773238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chemeClr val="bg1"/>
                </a:solidFill>
                <a:latin typeface="Verdana" pitchFamily="34" charset="0"/>
              </a:rPr>
              <a:t>This is the name given to the person who writes the play</a:t>
            </a:r>
            <a:endParaRPr lang="en-GB" sz="3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7426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7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17428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9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430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17431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2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7436" name="Text Box 28">
            <a:hlinkClick r:id="rId5" action="ppaction://hlinksldjump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17437" name="Text Box 29">
            <a:hlinkClick r:id="" action="ppaction://hlinkshowjump?jump=las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17438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7540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18436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18439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40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8443" name="Text Box 11">
            <a:hlinkClick r:id="" action="ppaction://hlinkshowjump?jump=las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476375" y="42926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A: </a:t>
            </a:r>
            <a:r>
              <a:rPr lang="en-GB" sz="2400" b="1" dirty="0" smtClean="0">
                <a:solidFill>
                  <a:srgbClr val="FF9900"/>
                </a:solidFill>
                <a:latin typeface="Verdana" pitchFamily="34" charset="0"/>
              </a:rPr>
              <a:t>performer</a:t>
            </a:r>
            <a:endParaRPr lang="en-GB" sz="24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8444" name="Text Box 12">
            <a:hlinkClick r:id="" action="ppaction://hlinkshowjump?jump=nextslide">
              <a:snd r:embed="rId3" name="Lets Play Theme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334000" y="4191000"/>
            <a:ext cx="2743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400" b="1" dirty="0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400" b="1" dirty="0" smtClean="0">
                <a:solidFill>
                  <a:srgbClr val="FF9900"/>
                </a:solidFill>
                <a:latin typeface="Verdana" pitchFamily="34" charset="0"/>
              </a:rPr>
              <a:t>Set designer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8445" name="Text Box 13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1476375" y="5734050"/>
            <a:ext cx="27432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C: </a:t>
            </a:r>
            <a:r>
              <a:rPr lang="en-GB" sz="2400" b="1" dirty="0" smtClean="0">
                <a:solidFill>
                  <a:srgbClr val="FF9900"/>
                </a:solidFill>
                <a:latin typeface="Verdana" pitchFamily="34" charset="0"/>
              </a:rPr>
              <a:t>puppet designer</a:t>
            </a:r>
            <a:endParaRPr lang="en-GB" sz="2400" b="1" dirty="0">
              <a:solidFill>
                <a:srgbClr val="FF9900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8446" name="Text Box 14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5334000" y="5715000"/>
            <a:ext cx="312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dirty="0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2400" b="1" dirty="0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400" b="1" dirty="0" smtClean="0">
                <a:solidFill>
                  <a:srgbClr val="FF9900"/>
                </a:solidFill>
                <a:latin typeface="Verdana" pitchFamily="34" charset="0"/>
              </a:rPr>
              <a:t>theatre manager</a:t>
            </a:r>
            <a:endParaRPr lang="en-GB" sz="2000" b="1" dirty="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50825" y="1052513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£1,000,000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50825" y="1773238"/>
            <a:ext cx="8001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200" b="1" dirty="0">
                <a:solidFill>
                  <a:schemeClr val="bg1"/>
                </a:solidFill>
                <a:latin typeface="Verdana" pitchFamily="34" charset="0"/>
              </a:rPr>
              <a:t>They will work closely with the director and other designers so that there is unity between all the designs and the needs of the performance</a:t>
            </a:r>
            <a:endParaRPr lang="en-GB" sz="22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8450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51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18452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53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454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18455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56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8460" name="Text Box 28">
            <a:hlinkClick r:id="rId5" action="ppaction://hlinksldjump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18461" name="Text Box 29">
            <a:hlinkClick r:id="" action="ppaction://hlinkshowjump?jump=las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18462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9610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9459" name="Picture 3" descr="cheq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66698"/>
              </a:clrFrom>
              <a:clrTo>
                <a:srgbClr val="66669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76700"/>
            <a:ext cx="3333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438400" y="533400"/>
            <a:ext cx="586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Congratulations!</a:t>
            </a:r>
          </a:p>
        </p:txBody>
      </p:sp>
      <p:sp>
        <p:nvSpPr>
          <p:cNvPr id="19461" name="AutoShape 5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228600" y="5715000"/>
            <a:ext cx="1219200" cy="914400"/>
          </a:xfrm>
          <a:prstGeom prst="actionButtonReturn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3662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hristarrant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2755900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86200" y="762000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Verdana" pitchFamily="34" charset="0"/>
              </a:rPr>
              <a:t>Phone a Friend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995738" y="1773238"/>
            <a:ext cx="38862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i="1">
                <a:latin typeface="Verdana" pitchFamily="34" charset="0"/>
              </a:rPr>
              <a:t>Hello, It’s Chris Tarrant here from Who wants to be a millionaire……</a:t>
            </a:r>
          </a:p>
        </p:txBody>
      </p:sp>
      <p:pic>
        <p:nvPicPr>
          <p:cNvPr id="20485" name="Picture 5" descr="MMj0354606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637088"/>
            <a:ext cx="25209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44706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hristarrant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2755900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86200" y="762000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Verdana" pitchFamily="34" charset="0"/>
              </a:rPr>
              <a:t>Ask the Audience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724400" y="2819400"/>
            <a:ext cx="38862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Verdana" pitchFamily="34" charset="0"/>
              </a:rPr>
              <a:t>Okay Audience, Let’s vote.</a:t>
            </a:r>
          </a:p>
          <a:p>
            <a:pPr>
              <a:spcBef>
                <a:spcPct val="50000"/>
              </a:spcBef>
            </a:pPr>
            <a:r>
              <a:rPr lang="en-GB" sz="3200" b="1">
                <a:latin typeface="Verdana" pitchFamily="34" charset="0"/>
              </a:rPr>
              <a:t>Hands Ready!</a:t>
            </a:r>
          </a:p>
        </p:txBody>
      </p:sp>
    </p:spTree>
    <p:extLst>
      <p:ext uri="{BB962C8B-B14F-4D97-AF65-F5344CB8AC3E}">
        <p14:creationId xmlns:p14="http://schemas.microsoft.com/office/powerpoint/2010/main" val="87103741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hristarrant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243998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886200" y="762000"/>
            <a:ext cx="464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Verdana" pitchFamily="34" charset="0"/>
              </a:rPr>
              <a:t>Is that your final answer?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724400" y="2819400"/>
            <a:ext cx="388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Verdana" pitchFamily="34" charset="0"/>
              </a:rPr>
              <a:t>OH! I’m sorry that’s wrong!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8985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proscenium stage diagra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289" y="160338"/>
            <a:ext cx="3692653" cy="304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60338"/>
            <a:ext cx="815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type of stage is this?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306517" y="3210141"/>
            <a:ext cx="6152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End on / proscenium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239337"/>
              </p:ext>
            </p:extLst>
          </p:nvPr>
        </p:nvGraphicFramePr>
        <p:xfrm>
          <a:off x="1334615" y="4133471"/>
          <a:ext cx="60960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positives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considerations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The actors can enter / exit easily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Think about facing the audience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Can have still moments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Project voice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 need to change set / extravagant ( could be)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 aware of sightline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389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713312" cy="404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4149080"/>
            <a:ext cx="2518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traverse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6" y="5229200"/>
            <a:ext cx="1924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thrust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8407" y="4149080"/>
            <a:ext cx="3741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the round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871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713312" cy="404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25302"/>
              </p:ext>
            </p:extLst>
          </p:nvPr>
        </p:nvGraphicFramePr>
        <p:xfrm>
          <a:off x="1331640" y="4581128"/>
          <a:ext cx="60960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positives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considerations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Audience are immersed / involved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Consider set / minimalistic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See everything / clear view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 aware of the space and what can/can’t be seen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5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813416"/>
              </p:ext>
            </p:extLst>
          </p:nvPr>
        </p:nvGraphicFramePr>
        <p:xfrm>
          <a:off x="899592" y="620688"/>
          <a:ext cx="7272810" cy="3328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70"/>
                <a:gridCol w="2424270"/>
                <a:gridCol w="2424270"/>
              </a:tblGrid>
              <a:tr h="12437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USR - Upstage Right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USC - Upstage Centre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USL - Upstage Left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0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CR- Centre Right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CS - Centre Stage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CL - Centre Left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437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DSR - Downstage Right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DSC - Downstage Centre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DSL - Downstage Left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100531" y="4437112"/>
            <a:ext cx="2876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Audience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0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404664"/>
            <a:ext cx="6624736" cy="3600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36700"/>
            <a:ext cx="2147171" cy="113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694" y="2573462"/>
            <a:ext cx="1431602" cy="143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5348" y="2465450"/>
            <a:ext cx="1647626" cy="164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Triangle 4"/>
          <p:cNvSpPr/>
          <p:nvPr/>
        </p:nvSpPr>
        <p:spPr>
          <a:xfrm rot="10800000">
            <a:off x="5508104" y="404664"/>
            <a:ext cx="902356" cy="864096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5536" y="4437112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Where is the:</a:t>
            </a:r>
          </a:p>
          <a:p>
            <a:r>
              <a:rPr lang="en-GB" dirty="0" smtClean="0"/>
              <a:t>Plant</a:t>
            </a:r>
          </a:p>
          <a:p>
            <a:r>
              <a:rPr lang="en-GB" dirty="0" smtClean="0"/>
              <a:t>Rug</a:t>
            </a:r>
          </a:p>
          <a:p>
            <a:r>
              <a:rPr lang="en-GB" dirty="0" smtClean="0"/>
              <a:t>Door</a:t>
            </a:r>
          </a:p>
          <a:p>
            <a:r>
              <a:rPr lang="en-GB" dirty="0" smtClean="0"/>
              <a:t>sofa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24000" y="762000"/>
            <a:ext cx="6172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b="1">
                <a:solidFill>
                  <a:schemeClr val="bg1"/>
                </a:solidFill>
                <a:latin typeface="Tahoma" pitchFamily="34" charset="0"/>
              </a:rPr>
              <a:t>Welcome…</a:t>
            </a:r>
            <a:endParaRPr lang="en-GB" sz="5400" b="1">
              <a:latin typeface="Tahoma" pitchFamily="34" charset="0"/>
            </a:endParaRPr>
          </a:p>
        </p:txBody>
      </p:sp>
      <p:pic>
        <p:nvPicPr>
          <p:cNvPr id="3076" name="Picture 4" descr="millionaire-logo-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5242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82208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ts Play 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4099" name="Picture 3" descr="ChrisTar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4787900" y="1628775"/>
            <a:ext cx="2895600" cy="1905000"/>
            <a:chOff x="3360" y="240"/>
            <a:chExt cx="1824" cy="1200"/>
          </a:xfrm>
        </p:grpSpPr>
        <p:sp>
          <p:nvSpPr>
            <p:cNvPr id="4101" name="AutoShape 5"/>
            <p:cNvSpPr>
              <a:spLocks noChangeArrowheads="1"/>
            </p:cNvSpPr>
            <p:nvPr/>
          </p:nvSpPr>
          <p:spPr bwMode="auto">
            <a:xfrm>
              <a:off x="3360" y="240"/>
              <a:ext cx="1824" cy="1200"/>
            </a:xfrm>
            <a:prstGeom prst="wedgeEllipseCallout">
              <a:avLst>
                <a:gd name="adj1" fmla="val -67106"/>
                <a:gd name="adj2" fmla="val 11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3696" y="576"/>
              <a:ext cx="1488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200" b="1">
                  <a:latin typeface="Verdana" pitchFamily="34" charset="0"/>
                </a:rPr>
                <a:t>Good Luck!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7536760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123</TotalTime>
  <Words>706</Words>
  <Application>Microsoft Office PowerPoint</Application>
  <PresentationFormat>On-screen Show (4:3)</PresentationFormat>
  <Paragraphs>170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Composite</vt:lpstr>
      <vt:lpstr>Section A of exam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A of exam</dc:title>
  <dc:creator>Owner</dc:creator>
  <cp:lastModifiedBy>Owner</cp:lastModifiedBy>
  <cp:revision>10</cp:revision>
  <dcterms:created xsi:type="dcterms:W3CDTF">2018-03-14T20:39:46Z</dcterms:created>
  <dcterms:modified xsi:type="dcterms:W3CDTF">2018-03-19T22:14:20Z</dcterms:modified>
</cp:coreProperties>
</file>